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129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Default Extension="wav" ContentType="audio/wav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1" r:id="rId2"/>
  </p:sldMasterIdLst>
  <p:notesMasterIdLst>
    <p:notesMasterId r:id="rId141"/>
  </p:notesMasterIdLst>
  <p:handoutMasterIdLst>
    <p:handoutMasterId r:id="rId142"/>
  </p:handoutMasterIdLst>
  <p:sldIdLst>
    <p:sldId id="256" r:id="rId3"/>
    <p:sldId id="719" r:id="rId4"/>
    <p:sldId id="476" r:id="rId5"/>
    <p:sldId id="477" r:id="rId6"/>
    <p:sldId id="454" r:id="rId7"/>
    <p:sldId id="712" r:id="rId8"/>
    <p:sldId id="711" r:id="rId9"/>
    <p:sldId id="455" r:id="rId10"/>
    <p:sldId id="456" r:id="rId11"/>
    <p:sldId id="714" r:id="rId12"/>
    <p:sldId id="715" r:id="rId13"/>
    <p:sldId id="422" r:id="rId14"/>
    <p:sldId id="458" r:id="rId15"/>
    <p:sldId id="703" r:id="rId16"/>
    <p:sldId id="701" r:id="rId17"/>
    <p:sldId id="705" r:id="rId18"/>
    <p:sldId id="704" r:id="rId19"/>
    <p:sldId id="460" r:id="rId20"/>
    <p:sldId id="533" r:id="rId21"/>
    <p:sldId id="547" r:id="rId22"/>
    <p:sldId id="548" r:id="rId23"/>
    <p:sldId id="534" r:id="rId24"/>
    <p:sldId id="525" r:id="rId25"/>
    <p:sldId id="526" r:id="rId26"/>
    <p:sldId id="527" r:id="rId27"/>
    <p:sldId id="528" r:id="rId28"/>
    <p:sldId id="529" r:id="rId29"/>
    <p:sldId id="535" r:id="rId30"/>
    <p:sldId id="492" r:id="rId31"/>
    <p:sldId id="503" r:id="rId32"/>
    <p:sldId id="546" r:id="rId33"/>
    <p:sldId id="536" r:id="rId34"/>
    <p:sldId id="504" r:id="rId35"/>
    <p:sldId id="505" r:id="rId36"/>
    <p:sldId id="506" r:id="rId37"/>
    <p:sldId id="507" r:id="rId38"/>
    <p:sldId id="508" r:id="rId39"/>
    <p:sldId id="509" r:id="rId40"/>
    <p:sldId id="510" r:id="rId41"/>
    <p:sldId id="518" r:id="rId42"/>
    <p:sldId id="479" r:id="rId43"/>
    <p:sldId id="480" r:id="rId44"/>
    <p:sldId id="481" r:id="rId45"/>
    <p:sldId id="482" r:id="rId46"/>
    <p:sldId id="462" r:id="rId47"/>
    <p:sldId id="406" r:id="rId48"/>
    <p:sldId id="407" r:id="rId49"/>
    <p:sldId id="557" r:id="rId50"/>
    <p:sldId id="413" r:id="rId51"/>
    <p:sldId id="549" r:id="rId52"/>
    <p:sldId id="550" r:id="rId53"/>
    <p:sldId id="551" r:id="rId54"/>
    <p:sldId id="414" r:id="rId55"/>
    <p:sldId id="558" r:id="rId56"/>
    <p:sldId id="559" r:id="rId57"/>
    <p:sldId id="560" r:id="rId58"/>
    <p:sldId id="415" r:id="rId59"/>
    <p:sldId id="552" r:id="rId60"/>
    <p:sldId id="553" r:id="rId61"/>
    <p:sldId id="554" r:id="rId62"/>
    <p:sldId id="555" r:id="rId63"/>
    <p:sldId id="556" r:id="rId64"/>
    <p:sldId id="693" r:id="rId65"/>
    <p:sldId id="694" r:id="rId66"/>
    <p:sldId id="695" r:id="rId67"/>
    <p:sldId id="697" r:id="rId68"/>
    <p:sldId id="696" r:id="rId69"/>
    <p:sldId id="698" r:id="rId70"/>
    <p:sldId id="416" r:id="rId71"/>
    <p:sldId id="664" r:id="rId72"/>
    <p:sldId id="665" r:id="rId73"/>
    <p:sldId id="666" r:id="rId74"/>
    <p:sldId id="706" r:id="rId75"/>
    <p:sldId id="667" r:id="rId76"/>
    <p:sldId id="668" r:id="rId77"/>
    <p:sldId id="671" r:id="rId78"/>
    <p:sldId id="672" r:id="rId79"/>
    <p:sldId id="673" r:id="rId80"/>
    <p:sldId id="674" r:id="rId81"/>
    <p:sldId id="675" r:id="rId82"/>
    <p:sldId id="676" r:id="rId83"/>
    <p:sldId id="677" r:id="rId84"/>
    <p:sldId id="678" r:id="rId85"/>
    <p:sldId id="679" r:id="rId86"/>
    <p:sldId id="680" r:id="rId87"/>
    <p:sldId id="689" r:id="rId88"/>
    <p:sldId id="690" r:id="rId89"/>
    <p:sldId id="691" r:id="rId90"/>
    <p:sldId id="426" r:id="rId91"/>
    <p:sldId id="710" r:id="rId92"/>
    <p:sldId id="417" r:id="rId93"/>
    <p:sldId id="567" r:id="rId94"/>
    <p:sldId id="568" r:id="rId95"/>
    <p:sldId id="418" r:id="rId96"/>
    <p:sldId id="461" r:id="rId97"/>
    <p:sldId id="419" r:id="rId98"/>
    <p:sldId id="420" r:id="rId99"/>
    <p:sldId id="569" r:id="rId100"/>
    <p:sldId id="570" r:id="rId101"/>
    <p:sldId id="571" r:id="rId102"/>
    <p:sldId id="572" r:id="rId103"/>
    <p:sldId id="573" r:id="rId104"/>
    <p:sldId id="574" r:id="rId105"/>
    <p:sldId id="575" r:id="rId106"/>
    <p:sldId id="576" r:id="rId107"/>
    <p:sldId id="577" r:id="rId108"/>
    <p:sldId id="578" r:id="rId109"/>
    <p:sldId id="579" r:id="rId110"/>
    <p:sldId id="580" r:id="rId111"/>
    <p:sldId id="581" r:id="rId112"/>
    <p:sldId id="582" r:id="rId113"/>
    <p:sldId id="583" r:id="rId114"/>
    <p:sldId id="584" r:id="rId115"/>
    <p:sldId id="585" r:id="rId116"/>
    <p:sldId id="496" r:id="rId117"/>
    <p:sldId id="497" r:id="rId118"/>
    <p:sldId id="498" r:id="rId119"/>
    <p:sldId id="499" r:id="rId120"/>
    <p:sldId id="500" r:id="rId121"/>
    <p:sldId id="717" r:id="rId122"/>
    <p:sldId id="718" r:id="rId123"/>
    <p:sldId id="537" r:id="rId124"/>
    <p:sldId id="487" r:id="rId125"/>
    <p:sldId id="486" r:id="rId126"/>
    <p:sldId id="545" r:id="rId127"/>
    <p:sldId id="488" r:id="rId128"/>
    <p:sldId id="561" r:id="rId129"/>
    <p:sldId id="562" r:id="rId130"/>
    <p:sldId id="563" r:id="rId131"/>
    <p:sldId id="564" r:id="rId132"/>
    <p:sldId id="565" r:id="rId133"/>
    <p:sldId id="566" r:id="rId134"/>
    <p:sldId id="489" r:id="rId135"/>
    <p:sldId id="490" r:id="rId136"/>
    <p:sldId id="707" r:id="rId137"/>
    <p:sldId id="708" r:id="rId138"/>
    <p:sldId id="709" r:id="rId139"/>
    <p:sldId id="716" r:id="rId1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97949" autoAdjust="0"/>
  </p:normalViewPr>
  <p:slideViewPr>
    <p:cSldViewPr snapToGrid="0" snapToObjects="1">
      <p:cViewPr>
        <p:scale>
          <a:sx n="60" d="100"/>
          <a:sy n="60" d="100"/>
        </p:scale>
        <p:origin x="-1572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8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33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33" Type="http://schemas.openxmlformats.org/officeDocument/2006/relationships/slide" Target="slides/slide131.xml"/><Relationship Id="rId138" Type="http://schemas.openxmlformats.org/officeDocument/2006/relationships/slide" Target="slides/slide136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28" Type="http://schemas.openxmlformats.org/officeDocument/2006/relationships/slide" Target="slides/slide126.xml"/><Relationship Id="rId144" Type="http://schemas.openxmlformats.org/officeDocument/2006/relationships/viewProps" Target="viewProps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18" Type="http://schemas.openxmlformats.org/officeDocument/2006/relationships/slide" Target="slides/slide116.xml"/><Relationship Id="rId134" Type="http://schemas.openxmlformats.org/officeDocument/2006/relationships/slide" Target="slides/slide132.xml"/><Relationship Id="rId139" Type="http://schemas.openxmlformats.org/officeDocument/2006/relationships/slide" Target="slides/slide13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16" Type="http://schemas.openxmlformats.org/officeDocument/2006/relationships/slide" Target="slides/slide114.xml"/><Relationship Id="rId124" Type="http://schemas.openxmlformats.org/officeDocument/2006/relationships/slide" Target="slides/slide122.xml"/><Relationship Id="rId129" Type="http://schemas.openxmlformats.org/officeDocument/2006/relationships/slide" Target="slides/slide127.xml"/><Relationship Id="rId137" Type="http://schemas.openxmlformats.org/officeDocument/2006/relationships/slide" Target="slides/slide13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11" Type="http://schemas.openxmlformats.org/officeDocument/2006/relationships/slide" Target="slides/slide109.xml"/><Relationship Id="rId132" Type="http://schemas.openxmlformats.org/officeDocument/2006/relationships/slide" Target="slides/slide130.xml"/><Relationship Id="rId140" Type="http://schemas.openxmlformats.org/officeDocument/2006/relationships/slide" Target="slides/slide138.xml"/><Relationship Id="rId14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14" Type="http://schemas.openxmlformats.org/officeDocument/2006/relationships/slide" Target="slides/slide112.xml"/><Relationship Id="rId119" Type="http://schemas.openxmlformats.org/officeDocument/2006/relationships/slide" Target="slides/slide117.xml"/><Relationship Id="rId127" Type="http://schemas.openxmlformats.org/officeDocument/2006/relationships/slide" Target="slides/slide12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130" Type="http://schemas.openxmlformats.org/officeDocument/2006/relationships/slide" Target="slides/slide128.xml"/><Relationship Id="rId135" Type="http://schemas.openxmlformats.org/officeDocument/2006/relationships/slide" Target="slides/slide133.xml"/><Relationship Id="rId143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slide" Target="slides/slide118.xml"/><Relationship Id="rId125" Type="http://schemas.openxmlformats.org/officeDocument/2006/relationships/slide" Target="slides/slide123.xml"/><Relationship Id="rId141" Type="http://schemas.openxmlformats.org/officeDocument/2006/relationships/notesMaster" Target="notesMasters/notesMaster1.xml"/><Relationship Id="rId146" Type="http://schemas.openxmlformats.org/officeDocument/2006/relationships/tableStyles" Target="tableStyle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131" Type="http://schemas.openxmlformats.org/officeDocument/2006/relationships/slide" Target="slides/slide129.xml"/><Relationship Id="rId136" Type="http://schemas.openxmlformats.org/officeDocument/2006/relationships/slide" Target="slides/slide134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14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5570F-0B38-9145-A33B-A72D5114C98D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9CEA7-4880-2541-B4A3-FDF8E6767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14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B7A28-F0EB-EC47-B7AF-FFEC38149900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E426F-8C1E-2744-890B-A3709E4130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6725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5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4" y="1906543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90" y="444729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5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1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4" y="452719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5" y="4801576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4" y="6263390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1"/>
            <a:ext cx="8360243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" y="5367339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4" y="4280648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90"/>
            <a:ext cx="8360243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" y="5344928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2" y="914401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1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2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5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4" y="461683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4" y="4801576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4" y="6263390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1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5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9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1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1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5" y="455774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4" y="157784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5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3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6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4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1"/>
            <a:ext cx="3778251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4" y="914402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9" y="4402667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4" y="6117337"/>
            <a:ext cx="857473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4" y="6117337"/>
            <a:ext cx="360943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7"/>
            <a:ext cx="411480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1" y="3771901"/>
            <a:ext cx="361951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9" y="3867151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xmlns="" val="56253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1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30" y="6108174"/>
            <a:ext cx="857473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8" y="6108174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9" y="6108174"/>
            <a:ext cx="427833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5316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6" y="2666999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7" y="5027070"/>
            <a:ext cx="669980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1"/>
            <a:ext cx="413483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564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5" y="455774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4" y="157784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2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8235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4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7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7" y="3335337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3017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2952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39752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1600200"/>
            <a:ext cx="266253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1"/>
            <a:ext cx="4681963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5" y="2971800"/>
            <a:ext cx="2662535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0148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4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6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4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058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4732866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7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5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6125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6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4360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2" y="8630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8" y="281940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2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5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59552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6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5" y="4777381"/>
            <a:ext cx="751599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381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5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3" y="2017059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1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4" y="1906543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90" y="444729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4" y="444729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2" y="8630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8" y="281940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2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6" y="3886200"/>
            <a:ext cx="7515991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5" y="4775200"/>
            <a:ext cx="7515991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63422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6" y="685802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47145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35714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0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5" y="4801576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4" y="6263390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90" y="4801576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3" y="443755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5" y="4801576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4" y="6263390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90" y="4801576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7" y="4814048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8" y="5862919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5" y="455774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4" y="1577848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5" y="455774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4" y="1577848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5" y="455774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4" y="1577848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4" y="452719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4" y="2133601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3"/>
            <a:ext cx="61249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60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5" y="630383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3" y="2667001"/>
            <a:ext cx="7704667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81" y="6116071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51665B-C24A-4702-B522-6A4334602E03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8" y="6116071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1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FD889E0-CAB2-4699-909D-B9A88D47AC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398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PORTOFOLIO-Data%20Pengisi-Contoh.pdf" TargetMode="External"/><Relationship Id="rId1" Type="http://schemas.openxmlformats.org/officeDocument/2006/relationships/slideLayout" Target="../slideLayouts/slideLayout2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hyperlink" Target="PORTOFOLIO-Form%20Isian-Contoh%201.pdf" TargetMode="External"/><Relationship Id="rId1" Type="http://schemas.openxmlformats.org/officeDocument/2006/relationships/slideLayout" Target="../slideLayouts/slideLayout2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hyperlink" Target="../BSP/SK-007-Juknis%20Pengajuan%20SKP.pdf" TargetMode="External"/><Relationship Id="rId1" Type="http://schemas.openxmlformats.org/officeDocument/2006/relationships/slideLayout" Target="../slideLayouts/slideLayout18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hyperlink" Target="../BSP/SK-007-Juknis%20Pengajuan%20SKP.pdf" TargetMode="External"/><Relationship Id="rId1" Type="http://schemas.openxmlformats.org/officeDocument/2006/relationships/slideLayout" Target="../slideLayouts/slideLayout18.xm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5.jpeg"/><Relationship Id="rId5" Type="http://schemas.openxmlformats.org/officeDocument/2006/relationships/hyperlink" Target="mailto:totoksudjianto270@yahoo.co.id" TargetMode="External"/><Relationship Id="rId4" Type="http://schemas.openxmlformats.org/officeDocument/2006/relationships/hyperlink" Target="mailto:yanananda1952@yahoo.co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3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MESO1.pptx" TargetMode="External"/><Relationship Id="rId1" Type="http://schemas.openxmlformats.org/officeDocument/2006/relationships/slideLayout" Target="../slideLayouts/slideLayout1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SPO%20kediri.pptx" TargetMode="External"/><Relationship Id="rId2" Type="http://schemas.openxmlformats.org/officeDocument/2006/relationships/hyperlink" Target="PMR1.pptx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633" y="626242"/>
            <a:ext cx="7808976" cy="1202559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SISTEM RESERTIFIKASI DAN </a:t>
            </a:r>
            <a:br>
              <a:rPr lang="id-ID" dirty="0" smtClean="0"/>
            </a:br>
            <a:r>
              <a:rPr lang="id-ID" dirty="0" smtClean="0"/>
              <a:t>SISTEM PEMBOBOTAN SKP</a:t>
            </a:r>
            <a:endParaRPr lang="en-US" dirty="0"/>
          </a:p>
        </p:txBody>
      </p:sp>
      <p:pic>
        <p:nvPicPr>
          <p:cNvPr id="4" name="Picture 3" descr="Logo Ikatan-Apoteker-Indonesia-IAI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21547" y="2524939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740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" y="-47298"/>
            <a:ext cx="9144000" cy="6858000"/>
          </a:xfrm>
        </p:spPr>
        <p:txBody>
          <a:bodyPr anchor="t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PROPORSI SKP</a:t>
            </a:r>
            <a:endParaRPr lang="id-ID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d-ID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id-ID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id-ID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0359" y="677918"/>
          <a:ext cx="8749862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558"/>
                <a:gridCol w="3036440"/>
                <a:gridCol w="1715288"/>
                <a:gridCol w="1715288"/>
                <a:gridCol w="1715288"/>
              </a:tblGrid>
              <a:tr h="482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No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Domain </a:t>
                      </a:r>
                      <a:r>
                        <a:rPr lang="en-US" sz="2400" dirty="0" err="1"/>
                        <a:t>Kegiatan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/>
                        <a:t>Porsi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Pencapain</a:t>
                      </a:r>
                      <a:r>
                        <a:rPr lang="en-US" sz="2400" dirty="0"/>
                        <a:t> yang </a:t>
                      </a:r>
                      <a:r>
                        <a:rPr lang="en-US" sz="2400" dirty="0" err="1"/>
                        <a:t>dianjurkan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/>
                        <a:t>Nilai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Maksimum</a:t>
                      </a:r>
                      <a:r>
                        <a:rPr lang="en-US" sz="2400" dirty="0"/>
                        <a:t> </a:t>
                      </a:r>
                      <a:r>
                        <a:rPr lang="id-ID" sz="2400" dirty="0" smtClean="0"/>
                        <a:t>SKP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/>
                        <a:t>1 </a:t>
                      </a:r>
                      <a:r>
                        <a:rPr lang="en-US" sz="2400" dirty="0" err="1"/>
                        <a:t>tahun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/>
                        <a:t>Nilai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Maksimum</a:t>
                      </a:r>
                      <a:r>
                        <a:rPr lang="en-US" sz="2400" dirty="0"/>
                        <a:t> </a:t>
                      </a:r>
                      <a:r>
                        <a:rPr lang="id-ID" sz="2400" dirty="0" smtClean="0"/>
                        <a:t>SKP </a:t>
                      </a:r>
                      <a:r>
                        <a:rPr lang="en-US" sz="2400" dirty="0" err="1" smtClean="0"/>
                        <a:t>dalam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/>
                        <a:t>5 </a:t>
                      </a:r>
                      <a:r>
                        <a:rPr lang="en-US" sz="2400" dirty="0" err="1"/>
                        <a:t>tahun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80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400" b="1" dirty="0" smtClean="0"/>
                        <a:t>1.</a:t>
                      </a:r>
                      <a:endParaRPr lang="en-US" sz="2400" b="1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/>
                        <a:t>Kinerja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Profesional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40 - 50%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12 - 15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60 - 75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80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400" b="1" dirty="0" smtClean="0"/>
                        <a:t>2.</a:t>
                      </a:r>
                      <a:endParaRPr lang="en-US" sz="2400" b="1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/>
                        <a:t>Kinerja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Pembelajaran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40 - 50%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12 - 15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60 - 75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80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400" b="1" dirty="0" smtClean="0"/>
                        <a:t>3.</a:t>
                      </a:r>
                      <a:endParaRPr lang="en-US" sz="2400" b="1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/>
                        <a:t>Kinerja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Pengabdian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Masyarakat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5 - 15%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1,5 - 4,5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7,5 – 22,5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80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400" b="1" dirty="0" smtClean="0"/>
                        <a:t>4.</a:t>
                      </a:r>
                      <a:endParaRPr lang="en-US" sz="2400" b="1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/>
                        <a:t>Kinerja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Publikasi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ilmiah</a:t>
                      </a:r>
                      <a:r>
                        <a:rPr lang="en-US" sz="2400" b="1" dirty="0"/>
                        <a:t>/popular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0 - 25%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0 - 7,5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0 -  37,5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80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400" b="1" dirty="0" smtClean="0"/>
                        <a:t>5.</a:t>
                      </a:r>
                      <a:endParaRPr lang="en-US" sz="2400" b="1" dirty="0">
                        <a:latin typeface="Arial Narrow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/>
                        <a:t>Kinerja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Pengembangan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ilmu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/>
                        <a:t>0 - 25%</a:t>
                      </a:r>
                      <a:endParaRPr lang="en-US" sz="2400" b="1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/>
                        <a:t>0 - </a:t>
                      </a:r>
                      <a:r>
                        <a:rPr lang="en-US" sz="2400" b="1" dirty="0" smtClean="0"/>
                        <a:t>7,</a:t>
                      </a:r>
                      <a:r>
                        <a:rPr lang="id-ID" sz="2400" b="1" dirty="0" smtClean="0"/>
                        <a:t>5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2400" b="1" dirty="0" smtClean="0"/>
                        <a:t> 0 </a:t>
                      </a:r>
                      <a:r>
                        <a:rPr lang="en-US" sz="2400" b="1" dirty="0" smtClean="0"/>
                        <a:t>-</a:t>
                      </a:r>
                      <a:r>
                        <a:rPr lang="id-ID" sz="2400" b="1" dirty="0" smtClean="0"/>
                        <a:t> </a:t>
                      </a:r>
                      <a:r>
                        <a:rPr lang="en-US" sz="2400" b="1" dirty="0" smtClean="0"/>
                        <a:t>37,5</a:t>
                      </a:r>
                      <a:endParaRPr lang="en-US" sz="2400" b="1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59471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/>
              <a:t>Pengalaman Akademis: </a:t>
            </a:r>
            <a:endParaRPr lang="id-ID" sz="2000" dirty="0"/>
          </a:p>
          <a:p>
            <a:pPr lvl="0"/>
            <a:r>
              <a:rPr lang="id-ID" sz="2000" b="1" dirty="0"/>
              <a:t>Penghargaan dan pencapaian </a:t>
            </a:r>
            <a:r>
              <a:rPr lang="id-ID" sz="2000" b="1" dirty="0" smtClean="0"/>
              <a:t>profesional</a:t>
            </a:r>
          </a:p>
          <a:p>
            <a:pPr lvl="0"/>
            <a:endParaRPr lang="id-ID" sz="2000" b="1" dirty="0"/>
          </a:p>
          <a:p>
            <a:pPr lvl="0"/>
            <a:endParaRPr lang="id-ID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57198" y="1066799"/>
          <a:ext cx="8153401" cy="34017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30496"/>
                <a:gridCol w="1630496"/>
                <a:gridCol w="1975745"/>
                <a:gridCol w="2916664"/>
              </a:tblGrid>
              <a:tr h="993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Tahun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Penghargaan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Pemberi Penghargaan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Deskripsi  Penghargaan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02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>
                <a:latin typeface="Calibri" pitchFamily="34" charset="0"/>
              </a:rPr>
              <a:t>Pendidikan Profesi tersertifikasi</a:t>
            </a:r>
            <a:endParaRPr lang="id-ID" sz="2400" b="1" dirty="0" smtClean="0">
              <a:latin typeface="Calibri" pitchFamily="34" charset="0"/>
            </a:endParaRPr>
          </a:p>
          <a:p>
            <a:pPr lvl="0"/>
            <a:endParaRPr lang="id-ID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57198" y="838200"/>
          <a:ext cx="8153401" cy="34594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30496"/>
                <a:gridCol w="1630496"/>
                <a:gridCol w="1975745"/>
                <a:gridCol w="2916664"/>
              </a:tblGrid>
              <a:tr h="993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Tahun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Sertifikat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Pemberi Sertifikat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Keterampilan atau ilmu pengetahuan yang didapat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112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/>
              <a:t>Keikutsertaan dalam Lokakarya/seminar/pelatihan</a:t>
            </a:r>
            <a:endParaRPr lang="id-ID" sz="2400" b="1" dirty="0" smtClean="0">
              <a:latin typeface="Calibri" pitchFamily="34" charset="0"/>
            </a:endParaRPr>
          </a:p>
          <a:p>
            <a:pPr lvl="0"/>
            <a:endParaRPr lang="id-ID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57198" y="838200"/>
          <a:ext cx="8153401" cy="34594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71602"/>
                <a:gridCol w="1889390"/>
                <a:gridCol w="1975745"/>
                <a:gridCol w="2916664"/>
              </a:tblGrid>
              <a:tr h="993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id-ID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Tahun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id-ID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Lokakarya/seminar/pelatihan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Lembaga Penyedia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Keterampilan atau ilmu pengetahuan yang didapat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654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/>
              <a:t>Publikasi dalam konferensi</a:t>
            </a:r>
            <a:endParaRPr lang="id-ID" sz="2400" b="1" dirty="0" smtClean="0">
              <a:latin typeface="Calibri" pitchFamily="34" charset="0"/>
            </a:endParaRPr>
          </a:p>
          <a:p>
            <a:pPr lvl="0"/>
            <a:endParaRPr lang="id-ID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57198" y="838200"/>
          <a:ext cx="8153401" cy="34017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71602"/>
                <a:gridCol w="1889390"/>
                <a:gridCol w="1975745"/>
                <a:gridCol w="2916664"/>
              </a:tblGrid>
              <a:tr h="993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Tahun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Konferensi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Lembaga Penyelenggara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Judul presentasi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890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id-ID" sz="2400" b="1" dirty="0"/>
              <a:t>Pengalaman sebagai Pembicara </a:t>
            </a:r>
            <a:endParaRPr lang="id-ID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57198" y="838200"/>
          <a:ext cx="8153402" cy="286511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19202"/>
                <a:gridCol w="3858040"/>
                <a:gridCol w="307616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Tahun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Nama Forum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Judul presentasi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9805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id-ID" sz="2400" b="1" dirty="0"/>
              <a:t>Riwayat Pekerjaan </a:t>
            </a:r>
            <a:endParaRPr lang="id-ID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57198" y="838200"/>
          <a:ext cx="8153402" cy="286511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28802"/>
                <a:gridCol w="3962400"/>
                <a:gridCol w="236220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Periode Kerja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Nama Instansi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Posisi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Multiply 4">
            <a:hlinkClick r:id="rId2" action="ppaction://hlinkfile"/>
          </p:cNvPr>
          <p:cNvSpPr/>
          <p:nvPr/>
        </p:nvSpPr>
        <p:spPr>
          <a:xfrm>
            <a:off x="7756634" y="6117021"/>
            <a:ext cx="472966" cy="33107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94516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458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  <a:p>
            <a:r>
              <a:rPr lang="id-ID" dirty="0"/>
              <a:t> </a:t>
            </a:r>
          </a:p>
          <a:p>
            <a:r>
              <a:rPr lang="id-ID" dirty="0" smtClean="0"/>
              <a:t>							No.Urut </a:t>
            </a:r>
            <a:r>
              <a:rPr lang="id-ID" dirty="0"/>
              <a:t>Portofolio</a:t>
            </a:r>
          </a:p>
          <a:p>
            <a:pPr algn="ctr"/>
            <a:r>
              <a:rPr lang="id-ID" b="1" dirty="0"/>
              <a:t>LEMBAR PORTOFOLIO </a:t>
            </a:r>
            <a:r>
              <a:rPr lang="id-ID" b="1" dirty="0" smtClean="0"/>
              <a:t>PEMBELAJARAN</a:t>
            </a:r>
            <a:r>
              <a:rPr lang="id-ID" dirty="0" smtClean="0"/>
              <a:t> </a:t>
            </a:r>
            <a:r>
              <a:rPr lang="id-ID" dirty="0"/>
              <a:t> </a:t>
            </a:r>
          </a:p>
          <a:p>
            <a:r>
              <a:rPr lang="id-ID" dirty="0"/>
              <a:t> </a:t>
            </a:r>
          </a:p>
          <a:p>
            <a:pPr>
              <a:tabLst>
                <a:tab pos="2330450" algn="l"/>
              </a:tabLst>
            </a:pPr>
            <a:r>
              <a:rPr lang="id-ID" dirty="0"/>
              <a:t>Nama Apoteker	</a:t>
            </a:r>
            <a:r>
              <a:rPr lang="id-ID" dirty="0" smtClean="0"/>
              <a:t>: </a:t>
            </a:r>
            <a:r>
              <a:rPr lang="id-ID" dirty="0"/>
              <a:t>__________________________________________</a:t>
            </a:r>
          </a:p>
          <a:p>
            <a:pPr>
              <a:tabLst>
                <a:tab pos="2330450" algn="l"/>
              </a:tabLst>
            </a:pPr>
            <a:r>
              <a:rPr lang="id-ID" dirty="0"/>
              <a:t>Tempat Praktik	</a:t>
            </a:r>
            <a:r>
              <a:rPr lang="id-ID" dirty="0" smtClean="0"/>
              <a:t>: </a:t>
            </a:r>
            <a:r>
              <a:rPr lang="id-ID" dirty="0"/>
              <a:t>__________________________________________</a:t>
            </a:r>
          </a:p>
          <a:p>
            <a:pPr>
              <a:tabLst>
                <a:tab pos="2330450" algn="l"/>
              </a:tabLst>
            </a:pPr>
            <a:r>
              <a:rPr lang="id-ID" dirty="0"/>
              <a:t>Tanggal Pembelajaran	: __________________________________________ </a:t>
            </a:r>
          </a:p>
          <a:p>
            <a:pPr>
              <a:tabLst>
                <a:tab pos="2330450" algn="l"/>
              </a:tabLst>
            </a:pPr>
            <a:r>
              <a:rPr lang="id-ID" dirty="0"/>
              <a:t>Topik </a:t>
            </a:r>
            <a:r>
              <a:rPr lang="id-ID" dirty="0" smtClean="0"/>
              <a:t>(unit kompetensi) </a:t>
            </a:r>
          </a:p>
          <a:p>
            <a:pPr>
              <a:tabLst>
                <a:tab pos="2330450" algn="l"/>
              </a:tabLst>
            </a:pPr>
            <a:r>
              <a:rPr lang="id-ID" dirty="0" smtClean="0"/>
              <a:t>yang </a:t>
            </a:r>
            <a:r>
              <a:rPr lang="id-ID" dirty="0"/>
              <a:t>dipelajari	: __________________________________________</a:t>
            </a:r>
          </a:p>
          <a:p>
            <a:pPr>
              <a:tabLst>
                <a:tab pos="2330450" algn="l"/>
              </a:tabLst>
            </a:pPr>
            <a:r>
              <a:rPr lang="id-ID" dirty="0"/>
              <a:t>Komponen Kompetensi yang ingin dicapai	: ________________________</a:t>
            </a:r>
          </a:p>
          <a:p>
            <a:pPr>
              <a:tabLst>
                <a:tab pos="2330450" algn="l"/>
              </a:tabLst>
            </a:pPr>
            <a:r>
              <a:rPr lang="id-ID" i="1" dirty="0" smtClean="0"/>
              <a:t>(</a:t>
            </a:r>
            <a:r>
              <a:rPr lang="id-ID" i="1" dirty="0"/>
              <a:t>tuliskan kode komponen kompetensi apoteker Indonesia)</a:t>
            </a:r>
            <a:endParaRPr lang="id-ID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id-ID" b="1" dirty="0" smtClean="0"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 smtClean="0">
                <a:ea typeface="Calibri" pitchFamily="34" charset="0"/>
                <a:cs typeface="Times New Roman" pitchFamily="18" charset="0"/>
              </a:rPr>
              <a:t>PERTANYAAN </a:t>
            </a:r>
            <a:r>
              <a:rPr lang="id-ID" b="1" dirty="0">
                <a:ea typeface="Calibri" pitchFamily="34" charset="0"/>
                <a:cs typeface="Times New Roman" pitchFamily="18" charset="0"/>
              </a:rPr>
              <a:t>REFLEKSI</a:t>
            </a:r>
            <a:r>
              <a:rPr lang="id-ID" dirty="0">
                <a:ea typeface="Calibri" pitchFamily="34" charset="0"/>
                <a:cs typeface="Times New Roman" pitchFamily="18" charset="0"/>
              </a:rPr>
              <a:t>:</a:t>
            </a:r>
            <a:endParaRPr lang="id-ID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id-ID" dirty="0" smtClean="0">
                <a:ea typeface="Calibri" pitchFamily="34" charset="0"/>
                <a:cs typeface="Times New Roman" pitchFamily="18" charset="0"/>
              </a:rPr>
              <a:t> Ketrampilan </a:t>
            </a:r>
            <a:r>
              <a:rPr lang="id-ID" dirty="0">
                <a:ea typeface="Calibri" pitchFamily="34" charset="0"/>
                <a:cs typeface="Times New Roman" pitchFamily="18" charset="0"/>
              </a:rPr>
              <a:t>atau pengetahuan apa yang ingin Anda pelajari</a:t>
            </a:r>
            <a:r>
              <a:rPr lang="id-ID" dirty="0" smtClean="0">
                <a:ea typeface="Calibri" pitchFamily="34" charset="0"/>
                <a:cs typeface="Times New Roman" pitchFamily="18" charset="0"/>
              </a:rPr>
              <a:t>?</a:t>
            </a:r>
            <a:endParaRPr lang="id-ID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019036"/>
              </p:ext>
            </p:extLst>
          </p:nvPr>
        </p:nvGraphicFramePr>
        <p:xfrm>
          <a:off x="762000" y="4554420"/>
          <a:ext cx="7620000" cy="1791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0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328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ea typeface="Calibri" pitchFamily="34" charset="0"/>
                <a:cs typeface="Times New Roman" pitchFamily="18" charset="0"/>
              </a:rPr>
              <a:t>2. Mengapa tertarik mempelajari hal tersebut ?</a:t>
            </a:r>
            <a:endParaRPr lang="id-ID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762000" y="838200"/>
          <a:ext cx="7620000" cy="1791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0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2907268"/>
            <a:ext cx="8458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cap="all" dirty="0" err="1"/>
              <a:t>Tahap</a:t>
            </a:r>
            <a:r>
              <a:rPr lang="en-US" b="1" cap="all" dirty="0"/>
              <a:t> </a:t>
            </a:r>
            <a:r>
              <a:rPr lang="en-US" b="1" cap="all" dirty="0" err="1"/>
              <a:t>persiapan</a:t>
            </a:r>
            <a:r>
              <a:rPr lang="en-US" b="1" cap="all" dirty="0"/>
              <a:t>:</a:t>
            </a:r>
            <a:endParaRPr lang="id-ID" dirty="0"/>
          </a:p>
          <a:p>
            <a:r>
              <a:rPr lang="en-US" b="1" cap="all" dirty="0"/>
              <a:t> </a:t>
            </a:r>
            <a:endParaRPr lang="id-ID" dirty="0"/>
          </a:p>
          <a:p>
            <a:pPr marL="354013" lvl="0" indent="-354013">
              <a:buAutoNum type="arabicPeriod"/>
              <a:tabLst>
                <a:tab pos="354013" algn="l"/>
              </a:tabLst>
            </a:pP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/>
              <a:t>lama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? ________________  jam / </a:t>
            </a:r>
            <a:r>
              <a:rPr lang="en-US" dirty="0" err="1"/>
              <a:t>hari</a:t>
            </a:r>
            <a:r>
              <a:rPr lang="en-US" dirty="0"/>
              <a:t>    *) </a:t>
            </a:r>
            <a:r>
              <a:rPr lang="en-US" i="1" dirty="0" err="1"/>
              <a:t>coret</a:t>
            </a:r>
            <a:r>
              <a:rPr lang="en-US" i="1" dirty="0"/>
              <a:t> yang </a:t>
            </a:r>
            <a:r>
              <a:rPr lang="en-US" i="1" dirty="0" err="1"/>
              <a:t>tidak</a:t>
            </a:r>
            <a:r>
              <a:rPr lang="en-US" i="1" dirty="0"/>
              <a:t> </a:t>
            </a:r>
            <a:r>
              <a:rPr lang="en-US" i="1" dirty="0" err="1" smtClean="0"/>
              <a:t>perlu</a:t>
            </a:r>
            <a:endParaRPr lang="id-ID" i="1" dirty="0" smtClean="0"/>
          </a:p>
          <a:p>
            <a:pPr marL="354013" lvl="0" indent="-354013">
              <a:buAutoNum type="arabicPeriod"/>
              <a:tabLst>
                <a:tab pos="354013" algn="l"/>
              </a:tabLst>
            </a:pPr>
            <a:endParaRPr lang="id-ID" dirty="0"/>
          </a:p>
          <a:p>
            <a:pPr marL="354013" lvl="0" indent="-354013">
              <a:buAutoNum type="arabicPeriod"/>
              <a:tabLst>
                <a:tab pos="354013" algn="l"/>
              </a:tabLst>
            </a:pP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?               </a:t>
            </a:r>
            <a:endParaRPr lang="id-ID" dirty="0" smtClean="0"/>
          </a:p>
          <a:p>
            <a:pPr lvl="0">
              <a:tabLst>
                <a:tab pos="354013" algn="l"/>
              </a:tabLst>
            </a:pPr>
            <a:r>
              <a:rPr lang="id-ID" i="1" dirty="0" smtClean="0"/>
              <a:t>	</a:t>
            </a:r>
            <a:r>
              <a:rPr lang="en-US" i="1" dirty="0" smtClean="0"/>
              <a:t>(</a:t>
            </a:r>
            <a:r>
              <a:rPr lang="en-US" i="1" dirty="0" err="1"/>
              <a:t>lihat</a:t>
            </a:r>
            <a:r>
              <a:rPr lang="en-US" i="1" dirty="0"/>
              <a:t> </a:t>
            </a:r>
            <a:r>
              <a:rPr lang="en-US" i="1" dirty="0" err="1"/>
              <a:t>halaman</a:t>
            </a:r>
            <a:r>
              <a:rPr lang="en-US" i="1" dirty="0"/>
              <a:t> </a:t>
            </a:r>
            <a:r>
              <a:rPr lang="en-US" i="1" dirty="0" err="1"/>
              <a:t>berikutnya</a:t>
            </a:r>
            <a:r>
              <a:rPr lang="en-US" i="1" dirty="0"/>
              <a:t>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6175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381000" y="1000299"/>
          <a:ext cx="8077199" cy="576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5811"/>
                <a:gridCol w="1503331"/>
                <a:gridCol w="940235"/>
                <a:gridCol w="1210902"/>
                <a:gridCol w="1308893"/>
                <a:gridCol w="1288027"/>
              </a:tblGrid>
              <a:tr h="446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Tidak penting sama sekali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Rendah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Sedang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Penting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Sangat penting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9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Pengembangan diri</a:t>
                      </a:r>
                      <a:endParaRPr lang="id-ID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77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Kepentingan pelanggan dalam layanan</a:t>
                      </a:r>
                      <a:endParaRPr lang="id-ID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77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Kemajuan sejawat apoteker</a:t>
                      </a:r>
                      <a:endParaRPr lang="id-ID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52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Kemajuan institusi tempat kerja</a:t>
                      </a:r>
                      <a:endParaRPr lang="id-ID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28600" y="127696"/>
            <a:ext cx="836216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Gunakan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tabel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berikut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untuk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membantu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mengidentifikasi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tingkat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kepentingan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topik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tersebut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! (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Berilah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tanda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silang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pada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kolom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sesuai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untuk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setiap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pernyataan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id-ID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table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berikut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ini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!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20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534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 startAt="3"/>
            </a:pP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usahakan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?</a:t>
            </a:r>
            <a:endParaRPr lang="id-ID" dirty="0"/>
          </a:p>
          <a:p>
            <a:pPr marL="354013" lvl="1">
              <a:tabLst>
                <a:tab pos="354013" algn="l"/>
              </a:tabLst>
            </a:pPr>
            <a:endParaRPr lang="id-ID" i="1" dirty="0"/>
          </a:p>
          <a:p>
            <a:pPr marL="354013" lvl="1">
              <a:tabLst>
                <a:tab pos="354013" algn="l"/>
              </a:tabLst>
            </a:pPr>
            <a:r>
              <a:rPr lang="en-US" i="1" dirty="0" err="1" smtClean="0"/>
              <a:t>Misalnya</a:t>
            </a:r>
            <a:r>
              <a:rPr lang="en-US" i="1" dirty="0"/>
              <a:t>: </a:t>
            </a:r>
            <a:r>
              <a:rPr lang="en-US" i="1" dirty="0" err="1"/>
              <a:t>belajar</a:t>
            </a:r>
            <a:r>
              <a:rPr lang="en-US" i="1" dirty="0"/>
              <a:t> </a:t>
            </a:r>
            <a:r>
              <a:rPr lang="en-US" i="1" dirty="0" err="1"/>
              <a:t>mandiri</a:t>
            </a:r>
            <a:r>
              <a:rPr lang="en-US" i="1" dirty="0"/>
              <a:t>, </a:t>
            </a:r>
            <a:r>
              <a:rPr lang="en-US" i="1" dirty="0" err="1"/>
              <a:t>mengikuti</a:t>
            </a:r>
            <a:r>
              <a:rPr lang="en-US" i="1" dirty="0"/>
              <a:t> seminar/ symposium </a:t>
            </a:r>
            <a:r>
              <a:rPr lang="en-US" i="1" dirty="0" err="1"/>
              <a:t>ilmiah</a:t>
            </a:r>
            <a:r>
              <a:rPr lang="en-US" i="1" dirty="0"/>
              <a:t>/ </a:t>
            </a:r>
            <a:r>
              <a:rPr lang="en-US" i="1" dirty="0" err="1"/>
              <a:t>konferensi</a:t>
            </a:r>
            <a:r>
              <a:rPr lang="en-US" i="1" dirty="0"/>
              <a:t>, </a:t>
            </a:r>
            <a:r>
              <a:rPr lang="en-US" i="1" dirty="0" err="1"/>
              <a:t>mengikuti</a:t>
            </a:r>
            <a:r>
              <a:rPr lang="en-US" i="1" dirty="0"/>
              <a:t> </a:t>
            </a:r>
            <a:r>
              <a:rPr lang="en-US" i="1" dirty="0" err="1"/>
              <a:t>pelatihan</a:t>
            </a:r>
            <a:r>
              <a:rPr lang="en-US" i="1" dirty="0"/>
              <a:t>. </a:t>
            </a:r>
            <a:r>
              <a:rPr lang="en-US" i="1" dirty="0" err="1"/>
              <a:t>Anda</a:t>
            </a:r>
            <a:r>
              <a:rPr lang="en-US" i="1" dirty="0"/>
              <a:t> </a:t>
            </a:r>
            <a:r>
              <a:rPr lang="en-US" i="1" dirty="0" err="1"/>
              <a:t>dapat</a:t>
            </a:r>
            <a:r>
              <a:rPr lang="en-US" i="1" dirty="0"/>
              <a:t> </a:t>
            </a:r>
            <a:r>
              <a:rPr lang="en-US" i="1" dirty="0" err="1"/>
              <a:t>menggunakan</a:t>
            </a:r>
            <a:r>
              <a:rPr lang="en-US" i="1" dirty="0"/>
              <a:t> </a:t>
            </a:r>
            <a:r>
              <a:rPr lang="en-US" i="1" dirty="0" err="1"/>
              <a:t>lebih</a:t>
            </a:r>
            <a:r>
              <a:rPr lang="en-US" i="1" dirty="0"/>
              <a:t> </a:t>
            </a:r>
            <a:r>
              <a:rPr lang="en-US" i="1" dirty="0" err="1"/>
              <a:t>dari</a:t>
            </a:r>
            <a:r>
              <a:rPr lang="en-US" i="1" dirty="0"/>
              <a:t> 1 </a:t>
            </a:r>
            <a:r>
              <a:rPr lang="en-US" i="1" dirty="0" err="1"/>
              <a:t>metode</a:t>
            </a:r>
            <a:r>
              <a:rPr lang="en-US" i="1" dirty="0"/>
              <a:t> </a:t>
            </a:r>
            <a:r>
              <a:rPr lang="en-US" i="1" dirty="0" err="1"/>
              <a:t>pembelajaran</a:t>
            </a:r>
            <a:r>
              <a:rPr lang="en-US" i="1" dirty="0"/>
              <a:t> </a:t>
            </a:r>
            <a:r>
              <a:rPr lang="en-US" i="1" dirty="0" err="1"/>
              <a:t>untuk</a:t>
            </a:r>
            <a:r>
              <a:rPr lang="en-US" i="1" dirty="0"/>
              <a:t> </a:t>
            </a:r>
            <a:r>
              <a:rPr lang="en-US" i="1" dirty="0" err="1"/>
              <a:t>mencapai</a:t>
            </a:r>
            <a:r>
              <a:rPr lang="en-US" i="1" dirty="0"/>
              <a:t> </a:t>
            </a:r>
            <a:r>
              <a:rPr lang="en-US" i="1" dirty="0" err="1"/>
              <a:t>tujuan</a:t>
            </a:r>
            <a:r>
              <a:rPr lang="en-US" i="1" dirty="0"/>
              <a:t> </a:t>
            </a:r>
            <a:r>
              <a:rPr lang="en-US" i="1" dirty="0" err="1"/>
              <a:t>pembelajaran</a:t>
            </a:r>
            <a:r>
              <a:rPr lang="en-US" i="1" dirty="0"/>
              <a:t> </a:t>
            </a:r>
            <a:r>
              <a:rPr lang="en-US" i="1" dirty="0" err="1"/>
              <a:t>tersebut</a:t>
            </a:r>
            <a:r>
              <a:rPr lang="en-US" i="1" dirty="0"/>
              <a:t>.</a:t>
            </a:r>
            <a:r>
              <a:rPr lang="en-US" dirty="0"/>
              <a:t> </a:t>
            </a:r>
            <a:endParaRPr lang="id-ID" dirty="0"/>
          </a:p>
          <a:p>
            <a:pPr marL="354013" lvl="1">
              <a:tabLst>
                <a:tab pos="354013" algn="l"/>
              </a:tabLst>
            </a:pPr>
            <a:endParaRPr lang="id-ID" dirty="0"/>
          </a:p>
          <a:p>
            <a:pPr marL="354013" lvl="1">
              <a:tabLst>
                <a:tab pos="354013" algn="l"/>
              </a:tabLst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 smtClean="0"/>
              <a:t>!</a:t>
            </a:r>
            <a:endParaRPr lang="id-ID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685800" y="3048000"/>
          <a:ext cx="7924800" cy="3051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473"/>
                <a:gridCol w="2348089"/>
                <a:gridCol w="1584781"/>
                <a:gridCol w="1584781"/>
                <a:gridCol w="1585676"/>
              </a:tblGrid>
              <a:tr h="453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Pilihan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Deskripsi Aktivitas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Keuntungan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Kerugian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Kegiatan terpilih (√)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5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5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5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5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4.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78013" y="31765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07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" y="0"/>
            <a:ext cx="91440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d-ID" sz="3600" dirty="0" smtClean="0"/>
              <a:t>Target SKP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id-ID" sz="3600" dirty="0" smtClean="0"/>
          </a:p>
          <a:p>
            <a:r>
              <a:rPr lang="id-ID" sz="2800" dirty="0" smtClean="0"/>
              <a:t>Dalam 5 (lima) tahun dibutuhkan 150 SKP yang terbagi dalam 5 (lima) Kinerja </a:t>
            </a:r>
          </a:p>
          <a:p>
            <a:r>
              <a:rPr lang="id-ID" sz="2800" dirty="0" smtClean="0"/>
              <a:t>Pencapaian SKP dalam 5 (lima) tahun diharapkan terdistribusi dengan baik. Contoh tahun 1 = 30 SKP, tahun 2 = 31 SKP, tahun 3 = 32 SKP dst. Bukan tahun 1 = 15 SKP, tahun 2 = 40 SKP, tahun 3 = 35 SKP, tahun 4 = 15 SKP dan tahun 5 = 45 SKP</a:t>
            </a:r>
          </a:p>
          <a:p>
            <a:r>
              <a:rPr lang="id-ID" sz="2800" dirty="0" smtClean="0"/>
              <a:t>Kinerja Profesional (berasal dari praktik), merupakan persyaratan utama seseorang dapat mengikuti proses Resertifikasi</a:t>
            </a:r>
            <a:endParaRPr lang="id-ID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471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1336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57200" y="1676400"/>
          <a:ext cx="8153400" cy="144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53400"/>
              </a:tblGrid>
              <a:tr h="144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247471"/>
            <a:ext cx="875444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TAHAP PELAKSANAAN: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Ketrampilan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atau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pengetahuan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apa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telah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Anda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dapatkan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selama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proses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pembelajaran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tersebut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?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rincian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informasinya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dapat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dilanjutkan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pada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lembar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kertas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terpisah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id-ID" i="1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bila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tempat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tersedia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kurang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mencukupi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494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57200" y="2286000"/>
          <a:ext cx="8166735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66735"/>
              </a:tblGrid>
              <a:tr h="1981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" y="342037"/>
            <a:ext cx="88782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TAHAP EVALUASI: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54013" marR="0" lvl="0" indent="-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54013" algn="l"/>
              </a:tabLst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Apakah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hasil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pembelajaran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Anda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dapatkan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sudah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sesuai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seperti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diharapkan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54013" marR="0" lvl="0" indent="-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</a:tabLst>
            </a:pPr>
            <a:r>
              <a: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icrosoft Sans Serif" pitchFamily="34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icrosoft Sans Serif" pitchFamily="34" charset="0"/>
              </a:rPr>
              <a:t>□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				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icrosoft Sans Serif" pitchFamily="34" charset="0"/>
              </a:rPr>
              <a:t>□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TIDAK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54013" marR="0" lvl="0" indent="-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>
                <a:tab pos="354013" algn="l"/>
              </a:tabLst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Jika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YA,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seberapa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besar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pencapaian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Anda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54013" marR="0" lvl="0" indent="-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icrosoft Sans Serif" pitchFamily="34" charset="0"/>
              </a:rPr>
              <a:t>	□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Sepenuhnya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Tercapai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icrosoft Sans Serif" pitchFamily="34" charset="0"/>
              </a:rPr>
              <a:t>□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Sebagian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Tercapai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54013" marR="0" lvl="0" indent="-3540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>
                <a:tab pos="354013" algn="l"/>
              </a:tabLst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Jika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YA,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berikan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beberapa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contoh</a:t>
            </a:r>
            <a:r>
              <a:rPr kumimoji="0" lang="en-US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tindakan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akan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Anda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aplikasikan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di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tempat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praktik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!</a:t>
            </a:r>
            <a:endParaRPr kumimoji="0" 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905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914400"/>
          <a:ext cx="6927499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27499"/>
              </a:tblGrid>
              <a:tr h="1219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5471" y="413266"/>
            <a:ext cx="69073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Jika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YA, </a:t>
            </a:r>
            <a:r>
              <a:rPr kumimoji="0" lang="en-US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manfaat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apa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Anda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berikan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tempat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praktik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74582" y="2286000"/>
            <a:ext cx="63321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5"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Jika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YA, </a:t>
            </a:r>
            <a:r>
              <a:rPr lang="en-US" dirty="0" err="1">
                <a:latin typeface="Calibri" pitchFamily="34" charset="0"/>
              </a:rPr>
              <a:t>apakah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ingin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mempelajarinya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lebih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dalam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lagi</a:t>
            </a:r>
            <a:r>
              <a:rPr lang="en-US" dirty="0">
                <a:latin typeface="Calibri" pitchFamily="34" charset="0"/>
              </a:rPr>
              <a:t>?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685800" y="2895600"/>
          <a:ext cx="6927499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27499"/>
              </a:tblGrid>
              <a:tr h="1219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4442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6927499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27499"/>
              </a:tblGrid>
              <a:tr h="1219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id-ID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5471" y="274767"/>
            <a:ext cx="84213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54013" lvl="0" indent="-354013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  <a:tabLst>
                <a:tab pos="354013" algn="l"/>
              </a:tabLst>
            </a:pPr>
            <a:r>
              <a:rPr lang="en-US" dirty="0" err="1" smtClean="0">
                <a:latin typeface="Calibri" pitchFamily="34" charset="0"/>
              </a:rPr>
              <a:t>Jika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b="1" u="sng" dirty="0">
                <a:latin typeface="Calibri" pitchFamily="34" charset="0"/>
              </a:rPr>
              <a:t>TIDAK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b="1" u="sng" dirty="0" err="1">
                <a:latin typeface="Calibri" pitchFamily="34" charset="0"/>
              </a:rPr>
              <a:t>Sebagian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Tercapai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mengapa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tidak</a:t>
            </a:r>
            <a:r>
              <a:rPr lang="en-US" dirty="0">
                <a:latin typeface="Calibri" pitchFamily="34" charset="0"/>
              </a:rPr>
              <a:t>/ </a:t>
            </a:r>
            <a:r>
              <a:rPr lang="en-US" dirty="0" err="1">
                <a:latin typeface="Calibri" pitchFamily="34" charset="0"/>
              </a:rPr>
              <a:t>kurang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dapat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mencapai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tujuan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pembelajaran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tersebut</a:t>
            </a:r>
            <a:r>
              <a:rPr lang="en-US" dirty="0">
                <a:latin typeface="Calibri" pitchFamily="34" charset="0"/>
              </a:rPr>
              <a:t>?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1488" y="2394972"/>
            <a:ext cx="823291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tabLst>
                <a:tab pos="354013" algn="l"/>
              </a:tabLst>
            </a:pPr>
            <a:r>
              <a:rPr lang="id-ID" dirty="0" smtClean="0">
                <a:latin typeface="Calibri" pitchFamily="34" charset="0"/>
              </a:rPr>
              <a:t>7.	</a:t>
            </a:r>
            <a:r>
              <a:rPr lang="en-US" dirty="0" err="1" smtClean="0">
                <a:latin typeface="Calibri" pitchFamily="34" charset="0"/>
              </a:rPr>
              <a:t>Jika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b="1" u="sng" dirty="0">
                <a:latin typeface="Calibri" pitchFamily="34" charset="0"/>
              </a:rPr>
              <a:t>TIDAK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b="1" u="sng" dirty="0" err="1">
                <a:latin typeface="Calibri" pitchFamily="34" charset="0"/>
              </a:rPr>
              <a:t>Sebagian</a:t>
            </a:r>
            <a:r>
              <a:rPr lang="en-US" b="1" u="sng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Tercapai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apa</a:t>
            </a:r>
            <a:r>
              <a:rPr lang="en-US" dirty="0">
                <a:latin typeface="Calibri" pitchFamily="34" charset="0"/>
              </a:rPr>
              <a:t> yang </a:t>
            </a:r>
            <a:r>
              <a:rPr lang="en-US" dirty="0" err="1">
                <a:latin typeface="Calibri" pitchFamily="34" charset="0"/>
              </a:rPr>
              <a:t>akan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lakukan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berikutnya</a:t>
            </a:r>
            <a:r>
              <a:rPr lang="en-US" dirty="0">
                <a:latin typeface="Calibri" pitchFamily="34" charset="0"/>
              </a:rPr>
              <a:t>?</a:t>
            </a:r>
            <a:endParaRPr lang="id-ID" dirty="0">
              <a:latin typeface="Calibri" pitchFamily="34" charset="0"/>
            </a:endParaRPr>
          </a:p>
          <a:p>
            <a:pPr marL="722313" indent="-368300">
              <a:tabLst>
                <a:tab pos="722313" algn="l"/>
              </a:tabLst>
            </a:pPr>
            <a:r>
              <a:rPr lang="en-US" dirty="0">
                <a:latin typeface="Calibri" pitchFamily="34" charset="0"/>
              </a:rPr>
              <a:t>□	</a:t>
            </a:r>
            <a:r>
              <a:rPr lang="en-US" dirty="0" err="1">
                <a:latin typeface="Calibri" pitchFamily="34" charset="0"/>
              </a:rPr>
              <a:t>Tidak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ada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saya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merasa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sudah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cukup</a:t>
            </a:r>
            <a:r>
              <a:rPr lang="en-US" dirty="0">
                <a:latin typeface="Calibri" pitchFamily="34" charset="0"/>
              </a:rPr>
              <a:t>.</a:t>
            </a:r>
            <a:endParaRPr lang="id-ID" dirty="0">
              <a:latin typeface="Calibri" pitchFamily="34" charset="0"/>
            </a:endParaRPr>
          </a:p>
          <a:p>
            <a:pPr marL="722313" indent="-368300">
              <a:tabLst>
                <a:tab pos="722313" algn="l"/>
              </a:tabLst>
            </a:pPr>
            <a:r>
              <a:rPr lang="en-US" dirty="0">
                <a:latin typeface="Calibri" pitchFamily="34" charset="0"/>
              </a:rPr>
              <a:t>□	</a:t>
            </a:r>
            <a:r>
              <a:rPr lang="en-US" dirty="0" err="1">
                <a:latin typeface="Calibri" pitchFamily="34" charset="0"/>
              </a:rPr>
              <a:t>Mengkaji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kembali</a:t>
            </a:r>
            <a:r>
              <a:rPr lang="en-US" dirty="0">
                <a:latin typeface="Calibri" pitchFamily="34" charset="0"/>
              </a:rPr>
              <a:t> proses yang </a:t>
            </a:r>
            <a:r>
              <a:rPr lang="en-US" dirty="0" err="1">
                <a:latin typeface="Calibri" pitchFamily="34" charset="0"/>
              </a:rPr>
              <a:t>sudah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saya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lakukan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mencari</a:t>
            </a:r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penyebab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kegagalan</a:t>
            </a:r>
            <a:r>
              <a:rPr lang="en-US" dirty="0">
                <a:latin typeface="Calibri" pitchFamily="34" charset="0"/>
              </a:rPr>
              <a:t>.</a:t>
            </a:r>
            <a:endParaRPr lang="id-ID" dirty="0">
              <a:latin typeface="Calibri" pitchFamily="34" charset="0"/>
            </a:endParaRPr>
          </a:p>
          <a:p>
            <a:pPr marL="722313" indent="-368300">
              <a:tabLst>
                <a:tab pos="722313" algn="l"/>
              </a:tabLst>
            </a:pPr>
            <a:r>
              <a:rPr lang="en-US" dirty="0">
                <a:latin typeface="Calibri" pitchFamily="34" charset="0"/>
              </a:rPr>
              <a:t>□	</a:t>
            </a:r>
            <a:r>
              <a:rPr lang="en-US" dirty="0" err="1">
                <a:latin typeface="Calibri" pitchFamily="34" charset="0"/>
              </a:rPr>
              <a:t>Mencari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topik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baru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untuk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dipelajari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9" name="Multiply 8">
            <a:hlinkClick r:id="rId2" action="ppaction://hlinkfile"/>
          </p:cNvPr>
          <p:cNvSpPr/>
          <p:nvPr/>
        </p:nvSpPr>
        <p:spPr>
          <a:xfrm>
            <a:off x="8087710" y="6290441"/>
            <a:ext cx="446690" cy="37837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63305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3899673"/>
              </p:ext>
            </p:extLst>
          </p:nvPr>
        </p:nvGraphicFramePr>
        <p:xfrm>
          <a:off x="323557" y="745580"/>
          <a:ext cx="8482818" cy="6169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8050"/>
                <a:gridCol w="1843827"/>
                <a:gridCol w="3565368"/>
                <a:gridCol w="1106644"/>
                <a:gridCol w="1228929"/>
              </a:tblGrid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err="1">
                          <a:effectLst/>
                        </a:rPr>
                        <a:t>No</a:t>
                      </a:r>
                      <a:r>
                        <a:rPr lang="id-ID" sz="1600" dirty="0">
                          <a:effectLst/>
                        </a:rPr>
                        <a:t>. Urut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Kode Unit Kompetensi (SKAI)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Topik yang Dipelajari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Tanggal Mulai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Tanggal Selesai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 anchor="ctr"/>
                </a:tc>
              </a:tr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</a:tr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2.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</a:tr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3.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</a:tr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4.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</a:tr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5.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</a:tr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6.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</a:tr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7.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</a:tr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8.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</a:tr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9.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</a:tr>
              <a:tr h="454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10.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46" marR="65046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713" y="21374"/>
            <a:ext cx="61977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REKAPITULASI PORTOFOLIO</a:t>
            </a:r>
            <a:endParaRPr kumimoji="0" lang="id-ID" alt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Catatan : </a:t>
            </a:r>
            <a:r>
              <a:rPr kumimoji="0" lang="id-ID" altLang="id-ID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SKAI = Standar Kompetensi Apoteker Indonesia 2011</a:t>
            </a:r>
            <a:endParaRPr kumimoji="0" lang="id-ID" alt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845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" y="417095"/>
            <a:ext cx="9143999" cy="622433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d-ID" sz="2800" dirty="0" smtClean="0"/>
              <a:t>Tahap-tahap Re-Sertifikasi adalah sebagai berikut :</a:t>
            </a:r>
            <a:endParaRPr lang="en-US" sz="2800" dirty="0" smtClean="0"/>
          </a:p>
          <a:p>
            <a:pPr marL="352425" lvl="3" indent="-231775">
              <a:buNone/>
            </a:pPr>
            <a:r>
              <a:rPr lang="en-US" sz="2000" dirty="0" smtClean="0"/>
              <a:t>1. Copy </a:t>
            </a:r>
            <a:r>
              <a:rPr lang="id-ID" sz="2000" dirty="0" smtClean="0"/>
              <a:t>dan isilah File Re-Sertifikasi sesuai bidang pekerjaan kefarmasian Anda. </a:t>
            </a:r>
            <a:r>
              <a:rPr lang="id-ID" sz="2000" i="1" dirty="0" smtClean="0"/>
              <a:t>Printout</a:t>
            </a:r>
            <a:r>
              <a:rPr lang="id-ID" sz="2000" dirty="0" smtClean="0"/>
              <a:t>-lah Borang Registrasi Re-Sertifikasi (</a:t>
            </a:r>
            <a:r>
              <a:rPr lang="id-ID" sz="2000" i="1" dirty="0" smtClean="0"/>
              <a:t>Lampiran 1</a:t>
            </a:r>
            <a:r>
              <a:rPr lang="id-ID" sz="2000" dirty="0" smtClean="0"/>
              <a:t>) kemudian ajukanlah permohonan kepada </a:t>
            </a:r>
            <a:r>
              <a:rPr lang="en-US" sz="2000" dirty="0" err="1" smtClean="0"/>
              <a:t>Pengurus</a:t>
            </a:r>
            <a:r>
              <a:rPr lang="en-US" sz="2000" dirty="0" smtClean="0"/>
              <a:t> Daerah </a:t>
            </a:r>
            <a:r>
              <a:rPr lang="en-US" sz="2000" dirty="0" err="1" smtClean="0"/>
              <a:t>Ikatan</a:t>
            </a:r>
            <a:r>
              <a:rPr lang="en-US" sz="2000" dirty="0" smtClean="0"/>
              <a:t> </a:t>
            </a:r>
            <a:r>
              <a:rPr lang="en-US" sz="2000" dirty="0" err="1" smtClean="0"/>
              <a:t>Apoteker</a:t>
            </a:r>
            <a:r>
              <a:rPr lang="en-US" sz="2000" dirty="0" smtClean="0"/>
              <a:t> Indonesia </a:t>
            </a:r>
            <a:r>
              <a:rPr lang="en-US" sz="2000" dirty="0" err="1" smtClean="0"/>
              <a:t>setempat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Pengurus</a:t>
            </a:r>
            <a:r>
              <a:rPr lang="en-US" sz="2000" dirty="0" smtClean="0"/>
              <a:t> </a:t>
            </a:r>
            <a:r>
              <a:rPr lang="en-US" sz="2000" dirty="0" err="1" smtClean="0"/>
              <a:t>Cabang</a:t>
            </a:r>
            <a:r>
              <a:rPr lang="id-ID" sz="2000" dirty="0" smtClean="0"/>
              <a:t> dengan melampirkan :</a:t>
            </a:r>
            <a:endParaRPr lang="en-US" sz="2000" dirty="0" smtClean="0"/>
          </a:p>
          <a:p>
            <a:pPr marL="722313" lvl="0" indent="-369888"/>
            <a:r>
              <a:rPr lang="id-ID" sz="2000" dirty="0" smtClean="0"/>
              <a:t>Fotocopy KTP</a:t>
            </a:r>
            <a:r>
              <a:rPr lang="en-US" sz="2000" dirty="0" smtClean="0"/>
              <a:t>, KTA, STRA</a:t>
            </a:r>
            <a:r>
              <a:rPr lang="id-ID" sz="2000" dirty="0" smtClean="0"/>
              <a:t> yang masih berlaku</a:t>
            </a:r>
            <a:endParaRPr lang="en-US" sz="2000" dirty="0" smtClean="0"/>
          </a:p>
          <a:p>
            <a:pPr marL="722313" lvl="0" indent="-369888"/>
            <a:r>
              <a:rPr lang="id-ID" sz="2000" dirty="0" smtClean="0"/>
              <a:t>Fotocopy Rekomendasi terakhir dari PC/PD IAI yang diperoleh</a:t>
            </a:r>
            <a:endParaRPr lang="en-US" sz="2000" dirty="0" smtClean="0"/>
          </a:p>
          <a:p>
            <a:pPr marL="722313" lvl="0" indent="-369888"/>
            <a:r>
              <a:rPr lang="id-ID" sz="2000" dirty="0" smtClean="0"/>
              <a:t>Fotocopy SIA/SIPA/SIKA terakhir yang diperoleh</a:t>
            </a:r>
            <a:endParaRPr lang="en-US" sz="2000" dirty="0" smtClean="0"/>
          </a:p>
          <a:p>
            <a:pPr marL="722313" lvl="0" indent="-369888"/>
            <a:r>
              <a:rPr lang="id-ID" sz="2000" dirty="0" smtClean="0"/>
              <a:t>Fotocopy SK Pengangkatan Pegawai (</a:t>
            </a:r>
            <a:r>
              <a:rPr lang="id-ID" sz="2000" i="1" dirty="0" smtClean="0"/>
              <a:t>bagi pemohon di RS/PBF/Industri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marL="722313" lvl="0" indent="-369888"/>
            <a:r>
              <a:rPr lang="id-ID" sz="2000" dirty="0" smtClean="0"/>
              <a:t>Fotocopy Sertifikat Kompetensi Profesi Apoteker </a:t>
            </a:r>
            <a:r>
              <a:rPr lang="id-ID" sz="2000" i="1" dirty="0" smtClean="0"/>
              <a:t>yang akan habis masa berlakunya</a:t>
            </a:r>
            <a:endParaRPr lang="en-US" sz="2000" dirty="0" smtClean="0"/>
          </a:p>
          <a:p>
            <a:pPr marL="722313" lvl="0" indent="-369888"/>
            <a:r>
              <a:rPr lang="id-ID" sz="2000" dirty="0" smtClean="0"/>
              <a:t>Fotocopy Sertifikat-SKP (</a:t>
            </a:r>
            <a:r>
              <a:rPr lang="id-ID" sz="2000" i="1" dirty="0" smtClean="0"/>
              <a:t>SKP-Praktik, SKP-Pembelajaran, SKP-Pengabdian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marL="722313" lvl="0" indent="-369888"/>
            <a:r>
              <a:rPr lang="id-ID" sz="2000" dirty="0" smtClean="0"/>
              <a:t>Isian Lengkap Borang-borang dalam Buku Log (</a:t>
            </a:r>
            <a:r>
              <a:rPr lang="id-ID" sz="2000" i="1" dirty="0" smtClean="0"/>
              <a:t>Log Book</a:t>
            </a:r>
            <a:r>
              <a:rPr lang="id-ID" sz="2000" dirty="0" smtClean="0"/>
              <a:t>).</a:t>
            </a:r>
            <a:endParaRPr lang="en-US" sz="2000" dirty="0" smtClean="0"/>
          </a:p>
          <a:p>
            <a:pPr marL="722313" lvl="0" indent="-369888"/>
            <a:r>
              <a:rPr lang="id-ID" sz="2000" dirty="0" smtClean="0"/>
              <a:t>Isian Lengkap Berkas-berkas dalam Portofolio Pembelajaran</a:t>
            </a:r>
            <a:endParaRPr lang="en-US" sz="2000" dirty="0" smtClean="0"/>
          </a:p>
          <a:p>
            <a:pPr marL="722313" indent="-369888"/>
            <a:r>
              <a:rPr lang="id-ID" sz="2000" dirty="0" smtClean="0"/>
              <a:t>Disertai </a:t>
            </a:r>
            <a:r>
              <a:rPr lang="id-ID" sz="2000" i="1" dirty="0" smtClean="0"/>
              <a:t>Soft Copy File Re-Sertifikasi Diri</a:t>
            </a:r>
            <a:r>
              <a:rPr lang="id-ID" sz="2000" dirty="0" smtClean="0"/>
              <a:t> Anda sebagaimana mestinya.</a:t>
            </a:r>
            <a:endParaRPr lang="en-US" sz="20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385012"/>
            <a:ext cx="7704667" cy="4556027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2. </a:t>
            </a:r>
            <a:r>
              <a:rPr lang="id-ID" dirty="0" smtClean="0"/>
              <a:t>Membayar Biaya Verifikasi Teknis kepada </a:t>
            </a:r>
            <a:r>
              <a:rPr lang="en-US" dirty="0" err="1" smtClean="0"/>
              <a:t>Pengurus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id-ID" dirty="0" smtClean="0"/>
              <a:t>setempat sesuai kebijakan </a:t>
            </a:r>
            <a:r>
              <a:rPr lang="en-US" dirty="0" smtClean="0"/>
              <a:t>yang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id-ID" dirty="0" smtClean="0"/>
              <a:t>ditambah Biaya Registrasi sebesar Rp. 100.000,- (</a:t>
            </a:r>
            <a:r>
              <a:rPr lang="id-ID" i="1" dirty="0" smtClean="0"/>
              <a:t>seratus ribu rupiah</a:t>
            </a:r>
            <a:r>
              <a:rPr lang="id-ID" dirty="0" smtClean="0"/>
              <a:t>) kepada </a:t>
            </a:r>
            <a:r>
              <a:rPr lang="en-US" dirty="0" err="1" smtClean="0"/>
              <a:t>Pengurus</a:t>
            </a:r>
            <a:r>
              <a:rPr lang="en-US" dirty="0" smtClean="0"/>
              <a:t> </a:t>
            </a:r>
            <a:r>
              <a:rPr lang="id-ID" dirty="0" smtClean="0"/>
              <a:t>Daerah melalui Pengurus Cabang guna keperluan Verifikasi Kelengkapan Administrasi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737938"/>
            <a:ext cx="7704667" cy="5261879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sz="3200" dirty="0" err="1" smtClean="0">
                <a:solidFill>
                  <a:srgbClr val="00B0F0"/>
                </a:solidFill>
              </a:rPr>
              <a:t>Pengurus</a:t>
            </a:r>
            <a:r>
              <a:rPr lang="en-US" sz="3200" dirty="0" smtClean="0">
                <a:solidFill>
                  <a:srgbClr val="00B0F0"/>
                </a:solidFill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</a:rPr>
              <a:t>Cabang</a:t>
            </a:r>
            <a:r>
              <a:rPr lang="en-US" sz="3200" dirty="0" smtClean="0">
                <a:solidFill>
                  <a:srgbClr val="00B0F0"/>
                </a:solidFill>
              </a:rPr>
              <a:t> </a:t>
            </a:r>
            <a:r>
              <a:rPr lang="id-ID" sz="3200" dirty="0" smtClean="0">
                <a:solidFill>
                  <a:srgbClr val="00B0F0"/>
                </a:solidFill>
              </a:rPr>
              <a:t>:</a:t>
            </a:r>
            <a:endParaRPr lang="en-US" sz="3200" dirty="0" smtClean="0">
              <a:solidFill>
                <a:srgbClr val="00B0F0"/>
              </a:solidFill>
            </a:endParaRPr>
          </a:p>
          <a:p>
            <a:pPr lvl="0"/>
            <a:r>
              <a:rPr lang="id-ID" dirty="0" smtClean="0"/>
              <a:t>Memastikan dan menandatangani kelengkapan Lampiran Daftar Tilik Kelengkapan Dokumen (LDTKD) yang telah diverifikasi oleh Verifikator Faktual Cabang. </a:t>
            </a:r>
            <a:endParaRPr lang="en-US" dirty="0" smtClean="0"/>
          </a:p>
          <a:p>
            <a:pPr lvl="0"/>
            <a:r>
              <a:rPr lang="id-ID" dirty="0" smtClean="0"/>
              <a:t>Melakukan entri data (</a:t>
            </a:r>
            <a:r>
              <a:rPr lang="id-ID" i="1" dirty="0" smtClean="0"/>
              <a:t>Excel</a:t>
            </a:r>
            <a:r>
              <a:rPr lang="id-ID" dirty="0" smtClean="0"/>
              <a:t>) sesuai format kolom yang telah ditetapkan.</a:t>
            </a:r>
            <a:endParaRPr lang="en-US" dirty="0" smtClean="0"/>
          </a:p>
          <a:p>
            <a:pPr lvl="0"/>
            <a:r>
              <a:rPr lang="id-ID" dirty="0" smtClean="0"/>
              <a:t>Pemohon melakukan scanning </a:t>
            </a:r>
            <a:r>
              <a:rPr lang="en-US" dirty="0" err="1" smtClean="0"/>
              <a:t>permohonan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resertifikasi</a:t>
            </a:r>
            <a:r>
              <a:rPr lang="id-ID" dirty="0" smtClean="0"/>
              <a:t>.</a:t>
            </a:r>
            <a:r>
              <a:rPr lang="en-US" dirty="0" smtClean="0"/>
              <a:t> </a:t>
            </a:r>
            <a:r>
              <a:rPr lang="id-ID" dirty="0" smtClean="0"/>
              <a:t>S</a:t>
            </a:r>
            <a:r>
              <a:rPr lang="en-US" dirty="0" err="1" smtClean="0"/>
              <a:t>elanjutnya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scan </a:t>
            </a:r>
            <a:r>
              <a:rPr lang="en-US" dirty="0" err="1" smtClean="0"/>
              <a:t>permohonan</a:t>
            </a:r>
            <a:r>
              <a:rPr lang="en-US" dirty="0" smtClean="0"/>
              <a:t>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id-ID" dirty="0" smtClean="0"/>
              <a:t>oleh pemohon dan LDTKD yang telah ditandatangani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id-ID" dirty="0" smtClean="0"/>
              <a:t>entri-an data (Excel) dikirim </a:t>
            </a:r>
            <a:r>
              <a:rPr lang="en-US" dirty="0" err="1" smtClean="0"/>
              <a:t>melalui</a:t>
            </a:r>
            <a:r>
              <a:rPr lang="en-US" dirty="0" smtClean="0"/>
              <a:t> email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Pengurus</a:t>
            </a:r>
            <a:r>
              <a:rPr lang="en-US" dirty="0" smtClean="0"/>
              <a:t> Daerah </a:t>
            </a:r>
            <a:r>
              <a:rPr lang="en-US" dirty="0" err="1" smtClean="0"/>
              <a:t>setempat</a:t>
            </a:r>
            <a:r>
              <a:rPr lang="id-ID" dirty="0" smtClean="0"/>
              <a:t> berikut  Biaya Registrasi sebesar Rp. 100.000,- (</a:t>
            </a:r>
            <a:r>
              <a:rPr lang="id-ID" i="1" dirty="0" smtClean="0"/>
              <a:t>seratus ribu rupiah</a:t>
            </a:r>
            <a:r>
              <a:rPr lang="id-ID" dirty="0" smtClean="0"/>
              <a:t>)</a:t>
            </a:r>
            <a:endParaRPr lang="en-US" dirty="0" smtClean="0"/>
          </a:p>
          <a:p>
            <a:pPr lvl="0"/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pengerjaan</a:t>
            </a:r>
            <a:r>
              <a:rPr lang="en-US" dirty="0" smtClean="0"/>
              <a:t> 7 (</a:t>
            </a:r>
            <a:r>
              <a:rPr lang="en-US" dirty="0" err="1" smtClean="0"/>
              <a:t>tujuh</a:t>
            </a:r>
            <a:r>
              <a:rPr lang="en-US" dirty="0" smtClean="0"/>
              <a:t>)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545432"/>
            <a:ext cx="7704667" cy="545438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3200" dirty="0" err="1" smtClean="0">
                <a:solidFill>
                  <a:srgbClr val="00B0F0"/>
                </a:solidFill>
              </a:rPr>
              <a:t>Pengurus</a:t>
            </a:r>
            <a:r>
              <a:rPr lang="en-US" sz="3200" dirty="0" smtClean="0">
                <a:solidFill>
                  <a:srgbClr val="00B0F0"/>
                </a:solidFill>
              </a:rPr>
              <a:t> </a:t>
            </a:r>
            <a:r>
              <a:rPr lang="id-ID" sz="3200" dirty="0" smtClean="0">
                <a:solidFill>
                  <a:srgbClr val="00B0F0"/>
                </a:solidFill>
              </a:rPr>
              <a:t>Daerah :</a:t>
            </a:r>
            <a:endParaRPr lang="en-US" sz="3200" dirty="0" smtClean="0">
              <a:solidFill>
                <a:srgbClr val="00B0F0"/>
              </a:solidFill>
            </a:endParaRPr>
          </a:p>
          <a:p>
            <a:pPr marL="465138" indent="-465138"/>
            <a:r>
              <a:rPr lang="id-ID" dirty="0" smtClean="0"/>
              <a:t>Melaksanakan Pemeriksaan Berkas (Verifikasi Kelengkapan Administrasi).</a:t>
            </a:r>
            <a:endParaRPr lang="en-US" dirty="0" smtClean="0"/>
          </a:p>
          <a:p>
            <a:pPr marL="465138" indent="-465138"/>
            <a:r>
              <a:rPr lang="id-ID" dirty="0" smtClean="0"/>
              <a:t>Melaksanakan Pemeriksaan entri data (</a:t>
            </a:r>
            <a:r>
              <a:rPr lang="id-ID" i="1" dirty="0" smtClean="0"/>
              <a:t>Excel</a:t>
            </a:r>
            <a:r>
              <a:rPr lang="id-ID" dirty="0" smtClean="0"/>
              <a:t>) yang disampaikan oleh </a:t>
            </a:r>
            <a:r>
              <a:rPr lang="en-US" dirty="0" smtClean="0"/>
              <a:t>Tim </a:t>
            </a:r>
            <a:r>
              <a:rPr lang="en-US" dirty="0" err="1" smtClean="0"/>
              <a:t>Verifikasi</a:t>
            </a:r>
            <a:endParaRPr lang="en-US" dirty="0" smtClean="0"/>
          </a:p>
          <a:p>
            <a:pPr marL="465138" indent="-465138"/>
            <a:r>
              <a:rPr lang="id-ID" dirty="0" smtClean="0"/>
              <a:t>Melaporkan entri data (</a:t>
            </a:r>
            <a:r>
              <a:rPr lang="id-ID" i="1" dirty="0" smtClean="0"/>
              <a:t>Excel</a:t>
            </a:r>
            <a:r>
              <a:rPr lang="id-ID" dirty="0" smtClean="0"/>
              <a:t>) yang telah diperiksa dan Rekapitulasi Permohonan Resertifikasi kepada Pengurus Pusat c.q.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Sertifikasi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.</a:t>
            </a:r>
          </a:p>
          <a:p>
            <a:pPr marL="465138" indent="-465138"/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pengerjaan</a:t>
            </a:r>
            <a:r>
              <a:rPr lang="en-US" dirty="0" smtClean="0"/>
              <a:t> 7 (</a:t>
            </a:r>
            <a:r>
              <a:rPr lang="en-US" dirty="0" err="1" smtClean="0"/>
              <a:t>tujuh</a:t>
            </a:r>
            <a:r>
              <a:rPr lang="en-US" dirty="0" smtClean="0"/>
              <a:t>)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28" y="545431"/>
            <a:ext cx="8446169" cy="6047874"/>
          </a:xfrm>
        </p:spPr>
        <p:txBody>
          <a:bodyPr>
            <a:normAutofit fontScale="92500" lnSpcReduction="10000"/>
          </a:bodyPr>
          <a:lstStyle/>
          <a:p>
            <a:pPr marL="465138" lvl="0" indent="-465138">
              <a:buNone/>
            </a:pPr>
            <a:r>
              <a:rPr lang="en-US" sz="3200" b="1" dirty="0" err="1" smtClean="0">
                <a:solidFill>
                  <a:srgbClr val="00B0F0"/>
                </a:solidFill>
              </a:rPr>
              <a:t>Pengurus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Pusat</a:t>
            </a:r>
            <a:r>
              <a:rPr lang="en-US" sz="3200" b="1" dirty="0" smtClean="0">
                <a:solidFill>
                  <a:srgbClr val="00B0F0"/>
                </a:solidFill>
              </a:rPr>
              <a:t> (</a:t>
            </a:r>
            <a:r>
              <a:rPr lang="en-US" sz="3200" b="1" dirty="0" err="1" smtClean="0">
                <a:solidFill>
                  <a:srgbClr val="00B0F0"/>
                </a:solidFill>
              </a:rPr>
              <a:t>c.q</a:t>
            </a:r>
            <a:r>
              <a:rPr lang="en-US" sz="3200" b="1" dirty="0" smtClean="0">
                <a:solidFill>
                  <a:srgbClr val="00B0F0"/>
                </a:solidFill>
              </a:rPr>
              <a:t>. </a:t>
            </a:r>
            <a:r>
              <a:rPr lang="en-US" sz="3200" b="1" dirty="0" err="1" smtClean="0">
                <a:solidFill>
                  <a:srgbClr val="00B0F0"/>
                </a:solidFill>
              </a:rPr>
              <a:t>Badan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Sertifikasi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Profesi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id-ID" sz="3200" b="1" dirty="0" smtClean="0">
                <a:solidFill>
                  <a:srgbClr val="00B0F0"/>
                </a:solidFill>
              </a:rPr>
              <a:t>)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pPr marL="465138" lvl="0" indent="-465138">
              <a:tabLst>
                <a:tab pos="625475" algn="l"/>
              </a:tabLst>
            </a:pPr>
            <a:r>
              <a:rPr lang="id-ID" sz="2800" dirty="0" smtClean="0"/>
              <a:t>Melakukan pemeriksaan akhir pengajuan Re-Sertifikasi</a:t>
            </a:r>
            <a:endParaRPr lang="en-US" sz="2800" dirty="0" smtClean="0"/>
          </a:p>
          <a:p>
            <a:pPr marL="465138" lvl="0" indent="-465138">
              <a:tabLst>
                <a:tab pos="625475" algn="l"/>
              </a:tabLst>
            </a:pPr>
            <a:r>
              <a:rPr lang="id-ID" sz="2800" dirty="0" smtClean="0"/>
              <a:t>Mengambil keputusan untuk meluluskan atau tidak meluluskan permohonan Re-Sertifikasi berdasarkan ketentuan yang ada</a:t>
            </a:r>
            <a:r>
              <a:rPr lang="en-US" sz="2800" dirty="0" smtClean="0"/>
              <a:t>.</a:t>
            </a:r>
          </a:p>
          <a:p>
            <a:pPr marL="465138" lvl="0" indent="-465138">
              <a:tabLst>
                <a:tab pos="625475" algn="l"/>
              </a:tabLst>
            </a:pPr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surat</a:t>
            </a:r>
            <a:r>
              <a:rPr lang="en-US" sz="2800" dirty="0" smtClean="0"/>
              <a:t> </a:t>
            </a:r>
            <a:r>
              <a:rPr lang="en-US" sz="2800" dirty="0" err="1" smtClean="0"/>
              <a:t>perintah</a:t>
            </a:r>
            <a:r>
              <a:rPr lang="en-US" sz="2800" dirty="0" smtClean="0"/>
              <a:t> </a:t>
            </a:r>
            <a:r>
              <a:rPr lang="en-US" sz="2800" dirty="0" err="1" smtClean="0"/>
              <a:t>pembayaran</a:t>
            </a:r>
            <a:r>
              <a:rPr lang="en-US" sz="2800" dirty="0" smtClean="0"/>
              <a:t> </a:t>
            </a:r>
            <a:r>
              <a:rPr lang="en-US" sz="2800" dirty="0" err="1" smtClean="0"/>
              <a:t>biaya</a:t>
            </a:r>
            <a:r>
              <a:rPr lang="en-US" sz="2800" dirty="0" smtClean="0"/>
              <a:t> </a:t>
            </a:r>
            <a:r>
              <a:rPr lang="en-US" sz="2800" dirty="0" err="1" smtClean="0"/>
              <a:t>resertifikasi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sebesar</a:t>
            </a:r>
            <a:r>
              <a:rPr lang="en-US" sz="2800" dirty="0" smtClean="0"/>
              <a:t> </a:t>
            </a:r>
            <a:r>
              <a:rPr lang="en-US" sz="2800" dirty="0" err="1" smtClean="0"/>
              <a:t>Rp</a:t>
            </a:r>
            <a:r>
              <a:rPr lang="en-US" sz="2800" dirty="0" smtClean="0"/>
              <a:t>. 500.000,-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pemohon</a:t>
            </a:r>
            <a:r>
              <a:rPr lang="en-US" sz="2800" dirty="0" smtClean="0"/>
              <a:t> yang </a:t>
            </a:r>
            <a:r>
              <a:rPr lang="en-US" sz="2800" dirty="0" err="1" smtClean="0"/>
              <a:t>lolos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Pengurus</a:t>
            </a:r>
            <a:r>
              <a:rPr lang="en-US" sz="2800" dirty="0" smtClean="0"/>
              <a:t> Daerah.</a:t>
            </a:r>
          </a:p>
          <a:p>
            <a:pPr marL="465138" lvl="0" indent="-465138">
              <a:tabLst>
                <a:tab pos="625475" algn="l"/>
              </a:tabLst>
            </a:pPr>
            <a:r>
              <a:rPr lang="en-US" sz="2800" dirty="0" err="1" smtClean="0"/>
              <a:t>Memeriksa</a:t>
            </a:r>
            <a:r>
              <a:rPr lang="en-US" sz="2800" dirty="0" smtClean="0"/>
              <a:t> </a:t>
            </a:r>
            <a:r>
              <a:rPr lang="en-US" sz="2800" dirty="0" err="1" smtClean="0"/>
              <a:t>bukti</a:t>
            </a:r>
            <a:r>
              <a:rPr lang="en-US" sz="2800" dirty="0" smtClean="0"/>
              <a:t> </a:t>
            </a:r>
            <a:r>
              <a:rPr lang="en-US" sz="2800" dirty="0" err="1" smtClean="0"/>
              <a:t>pembayaran</a:t>
            </a:r>
            <a:r>
              <a:rPr lang="en-US" sz="2800" dirty="0" smtClean="0"/>
              <a:t> </a:t>
            </a:r>
            <a:r>
              <a:rPr lang="en-US" sz="2800" dirty="0" err="1" smtClean="0"/>
              <a:t>biaya</a:t>
            </a:r>
            <a:r>
              <a:rPr lang="en-US" sz="2800" dirty="0" smtClean="0"/>
              <a:t> Re</a:t>
            </a:r>
            <a:r>
              <a:rPr lang="id-ID" sz="2800" dirty="0" smtClean="0"/>
              <a:t>-</a:t>
            </a:r>
            <a:r>
              <a:rPr lang="en-US" sz="2800" dirty="0" err="1" smtClean="0"/>
              <a:t>Sertifikasi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yang Lolos. </a:t>
            </a:r>
          </a:p>
          <a:p>
            <a:pPr marL="465138" lvl="0" indent="-465138">
              <a:tabLst>
                <a:tab pos="625475" algn="l"/>
              </a:tabLst>
            </a:pPr>
            <a:r>
              <a:rPr lang="id-ID" sz="2800" dirty="0" smtClean="0"/>
              <a:t>Mengirimkan Sertifikat Kompetensi bagi Apoteker</a:t>
            </a:r>
            <a:r>
              <a:rPr lang="en-US" sz="2800" dirty="0" smtClean="0"/>
              <a:t> yang</a:t>
            </a:r>
            <a:r>
              <a:rPr lang="id-ID" sz="2800" dirty="0" smtClean="0"/>
              <a:t> Ter-Certified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Pengurus</a:t>
            </a:r>
            <a:r>
              <a:rPr lang="en-US" sz="2800" dirty="0" smtClean="0"/>
              <a:t> </a:t>
            </a:r>
            <a:r>
              <a:rPr lang="id-ID" sz="2800" dirty="0" smtClean="0"/>
              <a:t>Daerah.</a:t>
            </a:r>
            <a:endParaRPr lang="en-US" sz="2800" dirty="0" smtClean="0"/>
          </a:p>
          <a:p>
            <a:pPr marL="465138" lvl="0" indent="-465138">
              <a:tabLst>
                <a:tab pos="625475" algn="l"/>
              </a:tabLst>
            </a:pPr>
            <a:r>
              <a:rPr lang="en-US" sz="2800" dirty="0" err="1" smtClean="0"/>
              <a:t>Waktu</a:t>
            </a:r>
            <a:r>
              <a:rPr lang="en-US" sz="2800" dirty="0" smtClean="0"/>
              <a:t> </a:t>
            </a:r>
            <a:r>
              <a:rPr lang="en-US" sz="2800" dirty="0" err="1" smtClean="0"/>
              <a:t>pengerjaan</a:t>
            </a:r>
            <a:r>
              <a:rPr lang="en-US" sz="2800" dirty="0" smtClean="0"/>
              <a:t> 7 (</a:t>
            </a:r>
            <a:r>
              <a:rPr lang="en-US" sz="2800" dirty="0" err="1" smtClean="0"/>
              <a:t>tujuh</a:t>
            </a:r>
            <a:r>
              <a:rPr lang="en-US" sz="2800" dirty="0" smtClean="0"/>
              <a:t>) </a:t>
            </a:r>
            <a:r>
              <a:rPr lang="en-US" sz="2800" dirty="0" err="1" smtClean="0"/>
              <a:t>hari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335"/>
            <a:ext cx="8229600" cy="4929221"/>
          </a:xfrm>
        </p:spPr>
        <p:txBody>
          <a:bodyPr>
            <a:noAutofit/>
          </a:bodyPr>
          <a:lstStyle/>
          <a:p>
            <a:pPr marL="0" indent="25400">
              <a:buClrTx/>
              <a:buSzPct val="106000"/>
              <a:buNone/>
            </a:pPr>
            <a:r>
              <a:rPr lang="id-ID" sz="2800" b="1" dirty="0" smtClean="0"/>
              <a:t>PENERAPAN BOBOT SKP</a:t>
            </a:r>
          </a:p>
          <a:p>
            <a:pPr marL="0" indent="25400">
              <a:buClrTx/>
              <a:buSzPct val="106000"/>
              <a:buNone/>
            </a:pPr>
            <a:r>
              <a:rPr lang="id-ID" sz="2800" dirty="0" smtClean="0"/>
              <a:t>Menggunakan </a:t>
            </a:r>
            <a:r>
              <a:rPr lang="id-ID" sz="2800" b="1" dirty="0" smtClean="0"/>
              <a:t>Sistem Integral </a:t>
            </a:r>
            <a:r>
              <a:rPr lang="id-ID" sz="2800" b="1" dirty="0" err="1" smtClean="0"/>
              <a:t>Treshold</a:t>
            </a:r>
            <a:r>
              <a:rPr lang="id-ID" sz="2800" b="1" dirty="0" smtClean="0"/>
              <a:t> </a:t>
            </a:r>
            <a:r>
              <a:rPr lang="id-ID" sz="2800" dirty="0" smtClean="0"/>
              <a:t>:</a:t>
            </a:r>
          </a:p>
          <a:p>
            <a:pPr marL="268288" indent="-268288">
              <a:buClrTx/>
              <a:buSzPct val="106000"/>
            </a:pPr>
            <a:r>
              <a:rPr lang="id-ID" sz="2800" dirty="0" smtClean="0"/>
              <a:t>Pencapaian SKP tidak didominasi oleh salah satu domain</a:t>
            </a:r>
          </a:p>
          <a:p>
            <a:pPr marL="268288" indent="-268288">
              <a:buClrTx/>
              <a:buSzPct val="106000"/>
            </a:pPr>
            <a:r>
              <a:rPr lang="id-ID" sz="2800" dirty="0" smtClean="0"/>
              <a:t>Pencapaian SKP mengikuti struktur/konfigurasi domain  secara proporsional</a:t>
            </a:r>
          </a:p>
          <a:p>
            <a:pPr marL="268288" indent="-268288">
              <a:buClrTx/>
              <a:buSzPct val="106000"/>
            </a:pPr>
            <a:r>
              <a:rPr lang="id-ID" sz="2800" dirty="0" smtClean="0"/>
              <a:t>Bila ada salah satu domain yang dominan (misal, Pembelajaran = 120 SKP), maka hanya akan dihitung sebanyak batas maksimal dari domain yang bersangkutan</a:t>
            </a:r>
          </a:p>
        </p:txBody>
      </p:sp>
    </p:spTree>
    <p:extLst>
      <p:ext uri="{BB962C8B-B14F-4D97-AF65-F5344CB8AC3E}">
        <p14:creationId xmlns:p14="http://schemas.microsoft.com/office/powerpoint/2010/main" xmlns="" val="789979086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5"/>
            <a:ext cx="8229600" cy="1000132"/>
          </a:xfrm>
        </p:spPr>
        <p:txBody>
          <a:bodyPr>
            <a:normAutofit/>
          </a:bodyPr>
          <a:lstStyle/>
          <a:p>
            <a:r>
              <a:rPr lang="id-ID" sz="2800" b="1" dirty="0" smtClean="0"/>
              <a:t>SKP DALAM DINAMIKA </a:t>
            </a:r>
            <a:br>
              <a:rPr lang="id-ID" sz="2800" b="1" dirty="0" smtClean="0"/>
            </a:br>
            <a:r>
              <a:rPr lang="id-ID" sz="2800" b="1" dirty="0" smtClean="0"/>
              <a:t>MOBILITAS ANGGOTA</a:t>
            </a:r>
            <a:endParaRPr lang="id-ID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1" y="1714488"/>
            <a:ext cx="7400948" cy="1143007"/>
          </a:xfrm>
        </p:spPr>
        <p:txBody>
          <a:bodyPr>
            <a:noAutofit/>
          </a:bodyPr>
          <a:lstStyle/>
          <a:p>
            <a:r>
              <a:rPr lang="id-ID" dirty="0" smtClean="0"/>
              <a:t>Pergerakan Apoteker sangat Dinamis dan Mobil</a:t>
            </a:r>
          </a:p>
          <a:p>
            <a:r>
              <a:rPr lang="id-ID" dirty="0" smtClean="0"/>
              <a:t>SKP tetap harus terdokumentasi dalam dinamika mobilitas tersebut</a:t>
            </a:r>
            <a:endParaRPr lang="id-ID" dirty="0" smtClean="0">
              <a:sym typeface="Wingdings" pitchFamily="2" charset="2"/>
            </a:endParaRPr>
          </a:p>
          <a:p>
            <a:pPr>
              <a:buNone/>
            </a:pPr>
            <a:endParaRPr lang="id-ID" dirty="0"/>
          </a:p>
        </p:txBody>
      </p:sp>
      <p:sp>
        <p:nvSpPr>
          <p:cNvPr id="50" name="TextBox 49"/>
          <p:cNvSpPr txBox="1"/>
          <p:nvPr/>
        </p:nvSpPr>
        <p:spPr>
          <a:xfrm>
            <a:off x="457200" y="2857495"/>
            <a:ext cx="8229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en-US" sz="2400" b="1" dirty="0" err="1" smtClean="0">
                <a:solidFill>
                  <a:srgbClr val="FF0000"/>
                </a:solidFill>
              </a:rPr>
              <a:t>Perpindahan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bidang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pekerjaan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kefarmasian</a:t>
            </a:r>
            <a:r>
              <a:rPr lang="id-ID" sz="2400" b="1" dirty="0" smtClean="0">
                <a:solidFill>
                  <a:srgbClr val="FF0000"/>
                </a:solidFill>
              </a:rPr>
              <a:t> dalam Satu Daerah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id-ID" sz="2400" dirty="0" smtClean="0"/>
              <a:t>Apoteker yang melakukan </a:t>
            </a:r>
            <a:r>
              <a:rPr lang="en-US" sz="2400" dirty="0" err="1" smtClean="0"/>
              <a:t>perpindahan</a:t>
            </a:r>
            <a:r>
              <a:rPr lang="id-ID" sz="2400" dirty="0" smtClean="0"/>
              <a:t> bidang pekerjaan kefarmasian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yang lain </a:t>
            </a:r>
            <a:r>
              <a:rPr lang="id-ID" sz="2400" dirty="0" smtClean="0"/>
              <a:t>harus </a:t>
            </a:r>
            <a:r>
              <a:rPr lang="en-US" sz="2400" dirty="0" err="1" smtClean="0"/>
              <a:t>melaporkan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id-ID" sz="2400" dirty="0" smtClean="0"/>
              <a:t>Pengurus Daerah</a:t>
            </a:r>
            <a:r>
              <a:rPr lang="en-US" sz="2400" dirty="0" smtClean="0"/>
              <a:t>. </a:t>
            </a:r>
          </a:p>
          <a:p>
            <a:r>
              <a:rPr lang="id-ID" sz="2400" dirty="0" smtClean="0"/>
              <a:t> Atas dasar ini Pengurus Daerah dapat menerbitkan Rekomendasi Daerah guna ditindaklanjuti oleh Pe</a:t>
            </a:r>
            <a:r>
              <a:rPr lang="en-US" sz="2400" dirty="0" smtClean="0"/>
              <a:t>n</a:t>
            </a:r>
            <a:r>
              <a:rPr lang="id-ID" sz="2400" dirty="0" smtClean="0"/>
              <a:t>gurus Cabang sebagaimana mestinya. </a:t>
            </a:r>
            <a:endParaRPr lang="en-US" sz="2400" dirty="0" smtClean="0"/>
          </a:p>
          <a:p>
            <a:pPr marL="0" lvl="3"/>
            <a:endParaRPr lang="en-US" sz="2400" b="1" dirty="0" smtClean="0">
              <a:solidFill>
                <a:srgbClr val="FF0000"/>
              </a:solidFill>
            </a:endParaRPr>
          </a:p>
          <a:p>
            <a:pPr marL="0" lvl="3"/>
            <a:r>
              <a:rPr lang="en-US" sz="2400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3401557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000593"/>
            <a:ext cx="7704667" cy="3332816"/>
          </a:xfrm>
        </p:spPr>
        <p:txBody>
          <a:bodyPr/>
          <a:lstStyle/>
          <a:p>
            <a:pPr marL="0" lvl="3"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Perpindahan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id-ID" sz="2400" b="1" dirty="0" smtClean="0">
                <a:solidFill>
                  <a:srgbClr val="FF0000"/>
                </a:solidFill>
              </a:rPr>
              <a:t>antar Daerah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id-ID" dirty="0" smtClean="0"/>
              <a:t>Apoteker yang melakukan migrasi praktik profesi dari satu bidang ke bidang lain pekerjaan kefarmasian yang diikuti dengan mutasi antar Daerah harus 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id-ID" dirty="0" smtClean="0"/>
              <a:t>Pengurus Daerah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SKP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kepindahan</a:t>
            </a:r>
            <a:r>
              <a:rPr lang="en-US" dirty="0" smtClean="0"/>
              <a:t> </a:t>
            </a:r>
            <a:r>
              <a:rPr lang="en-US" dirty="0" err="1" smtClean="0"/>
              <a:t>Apoteker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lain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2"/>
            <a:ext cx="7704667" cy="1130967"/>
          </a:xfrm>
        </p:spPr>
        <p:txBody>
          <a:bodyPr>
            <a:normAutofit/>
          </a:bodyPr>
          <a:lstStyle/>
          <a:p>
            <a:r>
              <a:rPr lang="id-ID" dirty="0" smtClean="0"/>
              <a:t>“</a:t>
            </a:r>
            <a:r>
              <a:rPr lang="en-US" dirty="0" err="1" smtClean="0"/>
              <a:t>Ke</a:t>
            </a:r>
            <a:r>
              <a:rPr lang="id-ID" dirty="0" smtClean="0"/>
              <a:t>tidak berhasilan”</a:t>
            </a:r>
            <a:r>
              <a:rPr lang="en-US" dirty="0" smtClean="0"/>
              <a:t> </a:t>
            </a:r>
            <a:r>
              <a:rPr lang="en-US" dirty="0" err="1" smtClean="0"/>
              <a:t>Resertifikasi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21" y="1588169"/>
            <a:ext cx="8221579" cy="4411648"/>
          </a:xfrm>
        </p:spPr>
        <p:txBody>
          <a:bodyPr>
            <a:normAutofit/>
          </a:bodyPr>
          <a:lstStyle/>
          <a:p>
            <a:pPr marL="293688" lvl="1"/>
            <a:r>
              <a:rPr lang="id-ID" sz="2400" dirty="0" smtClean="0"/>
              <a:t>Yang bersangkutan gagal mengumpulkan SKP-Praktik atau melaksanakan praktik tidak sebagaimana mestinya.</a:t>
            </a:r>
            <a:endParaRPr lang="en-US" sz="2400" dirty="0" smtClean="0"/>
          </a:p>
          <a:p>
            <a:pPr marL="293688" lvl="1"/>
            <a:r>
              <a:rPr lang="id-ID" sz="2400" dirty="0" smtClean="0"/>
              <a:t>Yang bersangkutan gagal mengumpulkan SKP-Pembelajaran yang dipersyaratkan </a:t>
            </a:r>
            <a:endParaRPr lang="en-US" sz="2400" dirty="0" smtClean="0"/>
          </a:p>
          <a:p>
            <a:pPr lvl="0"/>
            <a:r>
              <a:rPr lang="id-ID" dirty="0" smtClean="0"/>
              <a:t>Apoteker yang baru melakukan praktik/kerja setelah beberapa tahun berlakunya Sertifikat Kompetensi Apoteker.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 </a:t>
            </a:r>
            <a:r>
              <a:rPr lang="en-US" dirty="0" err="1" smtClean="0"/>
              <a:t>dan</a:t>
            </a:r>
            <a:r>
              <a:rPr lang="en-US" dirty="0" smtClean="0"/>
              <a:t> 2)</a:t>
            </a:r>
          </a:p>
          <a:p>
            <a:pPr lvl="0"/>
            <a:r>
              <a:rPr lang="id-ID" dirty="0" smtClean="0"/>
              <a:t>Apoteker yang tidak melakukan praktik/kerja dalam kurun waktu berlakunya Sertifikat Kompetensi Apoteker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179"/>
            <a:ext cx="8229600" cy="492492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PETUNJUK TEKNIS 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b="1" dirty="0" smtClean="0"/>
              <a:t>TATA CARA PENGAJUAN PENILAIAN DAN PENGAKUAN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b="1" dirty="0" smtClean="0"/>
              <a:t>SATUAN KREDIT PARTISIPASI (SKP)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b="1" dirty="0" smtClean="0"/>
              <a:t>PROGRAM PENGEMBANGAN PENDIDIKAN APOTEKER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b="1" dirty="0" smtClean="0"/>
              <a:t>BERKELANJUTAN (P2AB)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b="1" dirty="0" smtClean="0"/>
              <a:t>IKATAN APOTEKER INDONESIA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xmlns="" val="383128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141" y="281355"/>
            <a:ext cx="8229600" cy="637938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id-ID" sz="2400" dirty="0"/>
              <a:t>Tata cara pengajuan penilaian dan pengakuan SKP kegiatan seminar, simposium, lokakarya, </a:t>
            </a:r>
            <a:r>
              <a:rPr lang="id-ID" sz="2400" dirty="0" err="1"/>
              <a:t>workshop</a:t>
            </a:r>
            <a:r>
              <a:rPr lang="id-ID" sz="2400" dirty="0"/>
              <a:t>, kursus dan pelatihan </a:t>
            </a:r>
            <a:r>
              <a:rPr lang="id-ID" sz="2400" b="1" dirty="0"/>
              <a:t>tingkat daerah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nasional</a:t>
            </a:r>
            <a:r>
              <a:rPr lang="id-ID" sz="2400" dirty="0"/>
              <a:t> adalah sebagai berikut :</a:t>
            </a:r>
          </a:p>
          <a:p>
            <a:pPr lvl="0"/>
            <a:r>
              <a:rPr lang="id-ID" sz="2400" dirty="0"/>
              <a:t>Panitia pelaksana mengajukan surat permohonan ke pengurus daerah setempat dengan melampirkan proposal kegiatan yang antara lain memuat : Latar Belakang, Tujuan, Sasaran, </a:t>
            </a:r>
            <a:r>
              <a:rPr lang="id-ID" sz="2400" dirty="0" err="1"/>
              <a:t>Metoda</a:t>
            </a:r>
            <a:r>
              <a:rPr lang="id-ID" sz="2400" dirty="0"/>
              <a:t>, Jadwal Pelaksanaan, Susunan Acara (Waktu, Durasi dan Uraian Kegiatan) dan Susunan Kepanitiaan</a:t>
            </a:r>
          </a:p>
          <a:p>
            <a:pPr lvl="0"/>
            <a:r>
              <a:rPr lang="id-ID" sz="2400" dirty="0"/>
              <a:t>Pengurus daerah / tim setempat melakukan verifikasi permohonan dan apabila sudah memenuhi persyaratan dilanjutkan dengan penilaian  dan penetapan SKP untuk selanjutnya dituangkan dalam bentuk Surat Keputusan</a:t>
            </a:r>
          </a:p>
          <a:p>
            <a:pPr lvl="0"/>
            <a:r>
              <a:rPr lang="id-ID" sz="2400" dirty="0"/>
              <a:t>Panitia membayar biaya penilaian dan pengakuan SKP kepada Pengurus </a:t>
            </a:r>
            <a:r>
              <a:rPr lang="id-ID" sz="2400" dirty="0" smtClean="0"/>
              <a:t>Daerah</a:t>
            </a:r>
            <a:endParaRPr lang="id-ID" sz="2400" dirty="0"/>
          </a:p>
          <a:p>
            <a:r>
              <a:rPr lang="id-ID" sz="2400" dirty="0"/>
              <a:t>Pengurus Daerah setempat menyampaikan Surat Keputusan kepada panitia</a:t>
            </a:r>
          </a:p>
        </p:txBody>
      </p:sp>
    </p:spTree>
    <p:extLst>
      <p:ext uri="{BB962C8B-B14F-4D97-AF65-F5344CB8AC3E}">
        <p14:creationId xmlns:p14="http://schemas.microsoft.com/office/powerpoint/2010/main" xmlns="" val="263021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717" y="96256"/>
            <a:ext cx="8871284" cy="6994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Persyaratan pemberian SKP </a:t>
            </a:r>
          </a:p>
          <a:p>
            <a:pPr lvl="0"/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Untuk Konferensi Daerah dan Rapat Kerja Daerah</a:t>
            </a:r>
          </a:p>
          <a:p>
            <a:pPr marL="352425" lvl="0" indent="-352425">
              <a:buFont typeface="Arial" pitchFamily="34" charset="0"/>
              <a:buChar char="•"/>
            </a:pP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SKP sebagaimana ketentuan ini hanya diberikan kepada anggota yang berasal dari daerah penyelenggara Konferensi Daerah dan Rapat Kerja Daerah.</a:t>
            </a:r>
          </a:p>
          <a:p>
            <a:pPr marL="352425" lvl="0" indent="-352425">
              <a:buFont typeface="Arial" pitchFamily="34" charset="0"/>
              <a:buChar char="•"/>
            </a:pP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Seminar, Simposium dan Lokakarya yang merupakan bagian dari Konferensi Daerah dan Rapat Kerja Daerah minimal dilaksanakan dengan lama waktu 4 jam.</a:t>
            </a:r>
          </a:p>
          <a:p>
            <a:pPr lvl="0"/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Untuk Konferensi Cabang dan Rapat Kerja Cabang</a:t>
            </a:r>
          </a:p>
          <a:p>
            <a:pPr marL="352425" lvl="0" indent="-352425">
              <a:buFont typeface="Arial" pitchFamily="34" charset="0"/>
              <a:buChar char="•"/>
            </a:pP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SKP sebagaimana ketentuan ini hanya diberikan kepada anggota dari cabang penyelenggara Konferensi Cabang dan Rapat Kerja Cabang</a:t>
            </a:r>
          </a:p>
          <a:p>
            <a:pPr marL="352425" lvl="0" indent="-352425">
              <a:buFont typeface="Arial" pitchFamily="34" charset="0"/>
              <a:buChar char="•"/>
            </a:pP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Seminar, Simposium dan Lokakarya yang merupakan bagian dari Konferensi Cabang dan Rapat Kerja Cabang minimal dilaksanakan dengan lama waktu 4 jam.</a:t>
            </a:r>
          </a:p>
          <a:p>
            <a:pPr marL="352425" indent="-352425">
              <a:buFont typeface="Arial" pitchFamily="34" charset="0"/>
              <a:buChar char="•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gurus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Cabang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menggunakan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ketentuan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SKP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Rapat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Cabang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sebagaimana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kali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141" y="281355"/>
            <a:ext cx="8229600" cy="6379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400" dirty="0"/>
              <a:t>Tata cara pengajuan penilaian dan pengakuan SKP kegiatan </a:t>
            </a:r>
            <a:r>
              <a:rPr lang="en-US" sz="2400" dirty="0" err="1"/>
              <a:t>tinjauan</a:t>
            </a:r>
            <a:r>
              <a:rPr lang="id-ID" sz="2400" dirty="0"/>
              <a:t> kasus</a:t>
            </a:r>
            <a:r>
              <a:rPr lang="en-US" sz="2400" dirty="0"/>
              <a:t>, </a:t>
            </a:r>
            <a:r>
              <a:rPr lang="en-US" sz="2400" dirty="0" err="1"/>
              <a:t>Kajian</a:t>
            </a:r>
            <a:r>
              <a:rPr lang="en-US" sz="2400" dirty="0"/>
              <a:t> peer review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diskusi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pakar</a:t>
            </a:r>
            <a:r>
              <a:rPr lang="en-US" sz="2400" dirty="0"/>
              <a:t> </a:t>
            </a:r>
            <a:r>
              <a:rPr lang="id-ID" sz="2400" dirty="0"/>
              <a:t>adalah sebagai berikut :</a:t>
            </a:r>
          </a:p>
          <a:p>
            <a:pPr lvl="0"/>
            <a:r>
              <a:rPr lang="en-US" sz="2400" dirty="0" err="1"/>
              <a:t>Pemohon</a:t>
            </a:r>
            <a:r>
              <a:rPr lang="en-US" sz="2400" dirty="0"/>
              <a:t> </a:t>
            </a:r>
            <a:r>
              <a:rPr lang="en-US" sz="2400" dirty="0" err="1"/>
              <a:t>mengajukan</a:t>
            </a:r>
            <a:r>
              <a:rPr lang="en-US" sz="2400" dirty="0"/>
              <a:t> </a:t>
            </a:r>
            <a:r>
              <a:rPr lang="en-US" sz="2400" dirty="0" err="1"/>
              <a:t>permohonan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pengurus</a:t>
            </a:r>
            <a:r>
              <a:rPr lang="en-US" sz="2400" dirty="0"/>
              <a:t> </a:t>
            </a:r>
            <a:r>
              <a:rPr lang="en-US" sz="2400" dirty="0" err="1"/>
              <a:t>cabang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diteruskan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id-ID" sz="2400" dirty="0"/>
              <a:t>P</a:t>
            </a:r>
            <a:r>
              <a:rPr lang="en-US" sz="2400" dirty="0" err="1"/>
              <a:t>engurus</a:t>
            </a:r>
            <a:r>
              <a:rPr lang="en-US" sz="2400" dirty="0"/>
              <a:t> </a:t>
            </a:r>
            <a:r>
              <a:rPr lang="id-ID" sz="2400" dirty="0"/>
              <a:t>D</a:t>
            </a:r>
            <a:r>
              <a:rPr lang="en-US" sz="2400" dirty="0" err="1"/>
              <a:t>aerah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/>
              <a:t> </a:t>
            </a:r>
            <a:r>
              <a:rPr lang="id-ID" sz="2400" dirty="0"/>
              <a:t>dengan melampirkan: </a:t>
            </a:r>
            <a:r>
              <a:rPr lang="en-US" sz="2400" dirty="0" err="1"/>
              <a:t>Topik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dibahas</a:t>
            </a:r>
            <a:r>
              <a:rPr lang="en-US" sz="2400" dirty="0"/>
              <a:t>, </a:t>
            </a:r>
            <a:r>
              <a:rPr lang="id-ID" sz="2400" dirty="0"/>
              <a:t>daftar peserta diskusi yang dilengkapi dengan no</a:t>
            </a:r>
            <a:r>
              <a:rPr lang="id-ID" sz="2400" dirty="0" smtClean="0"/>
              <a:t>. anggota</a:t>
            </a:r>
            <a:r>
              <a:rPr lang="en-US" sz="2400" dirty="0" smtClean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lokasi</a:t>
            </a:r>
            <a:r>
              <a:rPr lang="en-US" sz="2400" dirty="0"/>
              <a:t> </a:t>
            </a:r>
            <a:r>
              <a:rPr lang="en-US" sz="2400" dirty="0" err="1"/>
              <a:t>penyelenggaraan</a:t>
            </a:r>
            <a:r>
              <a:rPr lang="en-US" sz="2400" dirty="0"/>
              <a:t> </a:t>
            </a:r>
            <a:r>
              <a:rPr lang="en-US" sz="2400" dirty="0" err="1"/>
              <a:t>tinjauan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, </a:t>
            </a:r>
            <a:r>
              <a:rPr lang="en-US" sz="2400" dirty="0" err="1"/>
              <a:t>Kajian</a:t>
            </a:r>
            <a:r>
              <a:rPr lang="en-US" sz="2400" dirty="0"/>
              <a:t> peer review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diskusi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pakar</a:t>
            </a:r>
            <a:r>
              <a:rPr lang="en-US" sz="2400" dirty="0"/>
              <a:t>.</a:t>
            </a:r>
            <a:endParaRPr lang="id-ID" sz="2400" dirty="0"/>
          </a:p>
          <a:p>
            <a:pPr lvl="0"/>
            <a:r>
              <a:rPr lang="id-ID" sz="2400" dirty="0"/>
              <a:t>Tim/Pengurus Daerah setempat melakukan verifikasi permohonan dan apabila sudah memenuhi persyaratan dilanjutkan dengan penilaian  dan penetapan SKP untuk selanjutnya dituangkan dalam bentuk surat keputusan.</a:t>
            </a:r>
          </a:p>
          <a:p>
            <a:r>
              <a:rPr lang="id-ID" sz="2400" dirty="0"/>
              <a:t>Pengurus Daerah setempat menyampaikan surat keputusan kepada pemohon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pengurus</a:t>
            </a:r>
            <a:r>
              <a:rPr lang="en-US" sz="2400" dirty="0"/>
              <a:t> </a:t>
            </a:r>
            <a:r>
              <a:rPr lang="en-US" sz="2400" dirty="0" err="1"/>
              <a:t>cabang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/>
              <a:t>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xmlns="" val="71176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57" y="305023"/>
            <a:ext cx="8567225" cy="5896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Tinjauan Kasus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Kasus yang ditinjau	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Penyaji	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Peserta	: 1.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2.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3. 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4.......dst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Resume	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Kasus: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Bahasan: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Kesimpulan</a:t>
            </a:r>
            <a:r>
              <a:rPr lang="id-ID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90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57" y="248758"/>
            <a:ext cx="8567225" cy="538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..............................,...............20..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Apoteker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(.................................................)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highlight>
                  <a:srgbClr val="FF00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Lampiran 1. Fotokopi Materi Kasus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Lampiran 2. Daftar Hadir</a:t>
            </a:r>
            <a:endParaRPr lang="id-ID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274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57" y="163401"/>
            <a:ext cx="8609428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Kajian </a:t>
            </a:r>
            <a:r>
              <a:rPr lang="id-ID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Peer</a:t>
            </a: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Judul Kajian	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Penyaji	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Peserta	: 1.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2.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3. 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4.......dst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Resume	</a:t>
            </a:r>
            <a:r>
              <a:rPr lang="id-ID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d-ID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4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84" y="259692"/>
            <a:ext cx="8721969" cy="6408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600" dirty="0">
                <a:ea typeface="Tahoma" pitchFamily="34" charset="0"/>
                <a:cs typeface="Tahoma" pitchFamily="34" charset="0"/>
              </a:rPr>
              <a:t>Satuan Kredit </a:t>
            </a:r>
            <a:r>
              <a:rPr lang="id-ID" sz="2600" dirty="0" smtClean="0">
                <a:ea typeface="Tahoma" pitchFamily="34" charset="0"/>
                <a:cs typeface="Tahoma" pitchFamily="34" charset="0"/>
              </a:rPr>
              <a:t>Profesi </a:t>
            </a:r>
            <a:r>
              <a:rPr lang="id-ID" sz="2600" dirty="0">
                <a:ea typeface="Tahoma" pitchFamily="34" charset="0"/>
                <a:cs typeface="Tahoma" pitchFamily="34" charset="0"/>
              </a:rPr>
              <a:t>(SKP) sebagaimana dimaksud dibuktikan dengan kepemilikan Sertifikat-SKP yang </a:t>
            </a:r>
            <a:r>
              <a:rPr lang="id-ID" sz="2600" dirty="0" smtClean="0">
                <a:ea typeface="Tahoma" pitchFamily="34" charset="0"/>
                <a:cs typeface="Tahoma" pitchFamily="34" charset="0"/>
              </a:rPr>
              <a:t>diterbitkan </a:t>
            </a:r>
            <a:r>
              <a:rPr lang="id-ID" sz="2600" dirty="0">
                <a:ea typeface="Tahoma" pitchFamily="34" charset="0"/>
                <a:cs typeface="Tahoma" pitchFamily="34" charset="0"/>
              </a:rPr>
              <a:t>oleh Organisasi Profesi, dengan ketentuan sebagai berikut :</a:t>
            </a:r>
          </a:p>
          <a:p>
            <a:pPr lvl="0"/>
            <a:r>
              <a:rPr lang="id-ID" sz="2600" dirty="0" smtClean="0">
                <a:ea typeface="Tahoma" pitchFamily="34" charset="0"/>
                <a:cs typeface="Tahoma" pitchFamily="34" charset="0"/>
              </a:rPr>
              <a:t>Penentuan </a:t>
            </a:r>
            <a:r>
              <a:rPr lang="id-ID" sz="2600" dirty="0">
                <a:ea typeface="Tahoma" pitchFamily="34" charset="0"/>
                <a:cs typeface="Tahoma" pitchFamily="34" charset="0"/>
              </a:rPr>
              <a:t>bobot SKP dalam Sertifikat-SKP yang diterbitkan oleh IAI hanya dapat ditetapkan melalui SK Pengurus Pusat atau SK Pengurus Daerah</a:t>
            </a:r>
            <a:r>
              <a:rPr lang="id-ID" sz="2600" dirty="0" smtClean="0">
                <a:ea typeface="Tahoma" pitchFamily="34" charset="0"/>
                <a:cs typeface="Tahoma" pitchFamily="34" charset="0"/>
              </a:rPr>
              <a:t>.</a:t>
            </a:r>
          </a:p>
          <a:p>
            <a:pPr lvl="0"/>
            <a:r>
              <a:rPr lang="id-ID" sz="2600" dirty="0" smtClean="0"/>
              <a:t>Bobot SKP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id-ID" sz="2600" dirty="0" smtClean="0"/>
              <a:t>organisasi profesi di luar IAI, hanya diakui sebagai kegiatan pembelajaran </a:t>
            </a:r>
            <a:r>
              <a:rPr lang="en-US" sz="2600" dirty="0" err="1" smtClean="0"/>
              <a:t>melalui</a:t>
            </a:r>
            <a:r>
              <a:rPr lang="en-US" sz="2600" dirty="0" smtClean="0"/>
              <a:t> </a:t>
            </a:r>
            <a:r>
              <a:rPr lang="en-US" sz="2600" dirty="0" err="1" smtClean="0"/>
              <a:t>rumus</a:t>
            </a:r>
            <a:r>
              <a:rPr lang="en-US" sz="2600" dirty="0" smtClean="0"/>
              <a:t> </a:t>
            </a:r>
            <a:r>
              <a:rPr lang="id-ID" sz="2600" dirty="0" smtClean="0"/>
              <a:t>konversi</a:t>
            </a:r>
          </a:p>
          <a:p>
            <a:pPr lvl="0"/>
            <a:r>
              <a:rPr lang="id-ID" sz="2600" dirty="0" smtClean="0"/>
              <a:t>Penentuan bobot SKP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diperoleh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kegiatan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luar</a:t>
            </a:r>
            <a:r>
              <a:rPr lang="en-US" sz="2600" dirty="0" smtClean="0"/>
              <a:t> </a:t>
            </a:r>
            <a:r>
              <a:rPr lang="en-US" sz="2600" dirty="0" err="1" smtClean="0"/>
              <a:t>negeri</a:t>
            </a:r>
            <a:r>
              <a:rPr lang="en-US" sz="2600" dirty="0" smtClean="0"/>
              <a:t> </a:t>
            </a:r>
            <a:r>
              <a:rPr lang="id-ID" sz="2600" dirty="0" smtClean="0"/>
              <a:t>(</a:t>
            </a:r>
            <a:r>
              <a:rPr lang="en-US" sz="2600" i="1" dirty="0" err="1" smtClean="0"/>
              <a:t>misalnya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sebagai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pembicar</a:t>
            </a:r>
            <a:r>
              <a:rPr lang="id-ID" sz="2600" i="1" dirty="0" smtClean="0"/>
              <a:t>a/peserta/ moderator </a:t>
            </a:r>
            <a:r>
              <a:rPr lang="en-US" sz="2600" i="1" dirty="0" err="1" smtClean="0"/>
              <a:t>di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suatu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kursus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atau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simposium</a:t>
            </a:r>
            <a:r>
              <a:rPr lang="id-ID" sz="2600" dirty="0" smtClean="0"/>
              <a:t>)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disesuaikan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yang </a:t>
            </a:r>
            <a:r>
              <a:rPr lang="en-US" sz="2600" dirty="0" err="1" smtClean="0"/>
              <a:t>berlaku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Indonesia</a:t>
            </a:r>
            <a:endParaRPr lang="id-ID" sz="2600" dirty="0">
              <a:ea typeface="Tahoma" pitchFamily="34" charset="0"/>
              <a:cs typeface="Tahoma" pitchFamily="34" charset="0"/>
            </a:endParaRPr>
          </a:p>
          <a:p>
            <a:r>
              <a:rPr lang="id-ID" sz="2600" dirty="0">
                <a:ea typeface="Tahoma" pitchFamily="34" charset="0"/>
                <a:cs typeface="Tahoma" pitchFamily="34" charset="0"/>
              </a:rPr>
              <a:t>Penentuan mengenai besarnya konversi bobot SKP atas </a:t>
            </a:r>
            <a:r>
              <a:rPr lang="id-ID" sz="2600" dirty="0" err="1">
                <a:ea typeface="Tahoma" pitchFamily="34" charset="0"/>
                <a:cs typeface="Tahoma" pitchFamily="34" charset="0"/>
              </a:rPr>
              <a:t>Sertifikat-SKP</a:t>
            </a:r>
            <a:r>
              <a:rPr lang="id-ID" sz="2600" dirty="0">
                <a:ea typeface="Tahoma" pitchFamily="34" charset="0"/>
                <a:cs typeface="Tahoma" pitchFamily="34" charset="0"/>
              </a:rPr>
              <a:t> yang Organisasi Profesi di luar IAI hanya dapat dilakukan oleh </a:t>
            </a:r>
            <a:r>
              <a:rPr lang="id-ID" sz="2600" dirty="0" smtClean="0">
                <a:ea typeface="Tahoma" pitchFamily="34" charset="0"/>
                <a:cs typeface="Tahoma" pitchFamily="34" charset="0"/>
              </a:rPr>
              <a:t>Badan </a:t>
            </a:r>
            <a:r>
              <a:rPr lang="id-ID" sz="2600" dirty="0">
                <a:ea typeface="Tahoma" pitchFamily="34" charset="0"/>
                <a:cs typeface="Tahoma" pitchFamily="34" charset="0"/>
              </a:rPr>
              <a:t>dan/atau Tim Sertifikasi dan </a:t>
            </a:r>
            <a:r>
              <a:rPr lang="id-ID" sz="2600" dirty="0" err="1">
                <a:ea typeface="Tahoma" pitchFamily="34" charset="0"/>
                <a:cs typeface="Tahoma" pitchFamily="34" charset="0"/>
              </a:rPr>
              <a:t>Re-Sertifikasi</a:t>
            </a:r>
            <a:r>
              <a:rPr lang="id-ID" sz="2600" dirty="0">
                <a:ea typeface="Tahoma" pitchFamily="34" charset="0"/>
                <a:cs typeface="Tahoma" pitchFamily="34" charset="0"/>
              </a:rPr>
              <a:t>. </a:t>
            </a:r>
            <a:endParaRPr lang="id-ID" sz="2600" dirty="0" smtClean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01426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57" y="163401"/>
            <a:ext cx="8609428" cy="4812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7">
              <a:lnSpc>
                <a:spcPct val="115000"/>
              </a:lnSpc>
              <a:spcAft>
                <a:spcPts val="1000"/>
              </a:spcAft>
            </a:pPr>
            <a:r>
              <a:rPr lang="id-ID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..............................,...............20..</a:t>
            </a:r>
            <a:endParaRPr lang="id-ID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7">
              <a:lnSpc>
                <a:spcPct val="115000"/>
              </a:lnSpc>
              <a:spcAft>
                <a:spcPts val="1000"/>
              </a:spcAft>
            </a:pPr>
            <a:r>
              <a:rPr lang="id-ID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Apoteker</a:t>
            </a:r>
            <a:endParaRPr lang="id-ID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7">
              <a:lnSpc>
                <a:spcPct val="115000"/>
              </a:lnSpc>
              <a:spcAft>
                <a:spcPts val="1000"/>
              </a:spcAft>
            </a:pPr>
            <a:r>
              <a:rPr lang="id-ID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7">
              <a:lnSpc>
                <a:spcPct val="115000"/>
              </a:lnSpc>
              <a:spcAft>
                <a:spcPts val="1000"/>
              </a:spcAft>
            </a:pPr>
            <a:r>
              <a:rPr lang="id-ID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7">
              <a:lnSpc>
                <a:spcPct val="115000"/>
              </a:lnSpc>
              <a:spcAft>
                <a:spcPts val="1000"/>
              </a:spcAft>
            </a:pPr>
            <a:r>
              <a:rPr lang="id-ID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(.................................................)</a:t>
            </a:r>
            <a:endParaRPr lang="id-ID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 smtClean="0">
                <a:highlight>
                  <a:srgbClr val="FF00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Lampiran 1. Fotokopi Materi Kajian</a:t>
            </a:r>
            <a:endParaRPr lang="id-ID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Lampiran 2. Daftar Hadir</a:t>
            </a:r>
            <a:endParaRPr lang="id-ID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9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25" y="198242"/>
            <a:ext cx="8412480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Diskusi </a:t>
            </a:r>
            <a:r>
              <a:rPr lang="id-ID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Kefarmasian</a:t>
            </a: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Bersama Pakar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Judul Kajian	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Penyaji	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Peserta	: 1.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2.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3. 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4.......dst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Resume	: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22554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625" y="198242"/>
            <a:ext cx="8412480" cy="4452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6" algn="ctr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..............................,...............20..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Apoteker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(.................................................)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Lampiran 1. Fotokopi Materi Penyaji</a:t>
            </a:r>
            <a:endParaRPr lang="id-ID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d-ID" dirty="0">
                <a:latin typeface="Arial" panose="020B0604020202020204" pitchFamily="34" charset="0"/>
                <a:ea typeface="Calibri" panose="020F0502020204030204" pitchFamily="34" charset="0"/>
              </a:rPr>
              <a:t>Lampiran 2. Daftar Hadir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75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141" y="281355"/>
            <a:ext cx="8229600" cy="6379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400" dirty="0"/>
              <a:t>Tata cara pengajuan penilaian dan pengakuan SKP kegiatan bakti sosial adalah sebagai berikut :</a:t>
            </a:r>
          </a:p>
          <a:p>
            <a:pPr lvl="0"/>
            <a:r>
              <a:rPr lang="en-US" sz="2400" dirty="0" err="1"/>
              <a:t>Pemohon</a:t>
            </a:r>
            <a:r>
              <a:rPr lang="en-US" sz="2400" dirty="0"/>
              <a:t> </a:t>
            </a:r>
            <a:r>
              <a:rPr lang="en-US" sz="2400" dirty="0" err="1"/>
              <a:t>mengajukan</a:t>
            </a:r>
            <a:r>
              <a:rPr lang="en-US" sz="2400" dirty="0"/>
              <a:t> </a:t>
            </a:r>
            <a:r>
              <a:rPr lang="en-US" sz="2400" dirty="0" err="1"/>
              <a:t>permohonan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pengurus</a:t>
            </a:r>
            <a:r>
              <a:rPr lang="en-US" sz="2400" dirty="0"/>
              <a:t> </a:t>
            </a:r>
            <a:r>
              <a:rPr lang="en-US" sz="2400" dirty="0" err="1"/>
              <a:t>cabang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diteruskan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id-ID" sz="2400" dirty="0"/>
              <a:t>P</a:t>
            </a:r>
            <a:r>
              <a:rPr lang="en-US" sz="2400" dirty="0" err="1"/>
              <a:t>engurus</a:t>
            </a:r>
            <a:r>
              <a:rPr lang="en-US" sz="2400" dirty="0"/>
              <a:t> </a:t>
            </a:r>
            <a:r>
              <a:rPr lang="id-ID" sz="2400" dirty="0"/>
              <a:t>D</a:t>
            </a:r>
            <a:r>
              <a:rPr lang="en-US" sz="2400" dirty="0" err="1"/>
              <a:t>aerah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/>
              <a:t> </a:t>
            </a:r>
            <a:r>
              <a:rPr lang="id-ID" sz="2400" dirty="0"/>
              <a:t>dengan melampirkan proposal yang antara lain memuat : Lokasi bakti sosial</a:t>
            </a:r>
            <a:r>
              <a:rPr lang="en-US" sz="2400" dirty="0"/>
              <a:t>, </a:t>
            </a:r>
            <a:r>
              <a:rPr lang="id-ID" sz="2400" dirty="0"/>
              <a:t>sasaran/jumlah yang akan diobati, waktu bakti sosial, data anggota yang terlibat dalam bakti sosial dan tenaga kesehatan lain yang terlibat</a:t>
            </a:r>
            <a:r>
              <a:rPr lang="en-US" sz="2400" dirty="0"/>
              <a:t>.</a:t>
            </a:r>
            <a:endParaRPr lang="id-ID" sz="2400" dirty="0"/>
          </a:p>
          <a:p>
            <a:pPr lvl="0"/>
            <a:r>
              <a:rPr lang="id-ID" sz="2400" dirty="0"/>
              <a:t>Tim/Pengurus Daerah setempat melakukan verifikasi permohonan dan apabila sudah memenuhi persyaratan dilanjutkan dengan penilaian  dan penetapan SKP untuk selanjutnya dituangkan dalam bentuk surat keputusan.</a:t>
            </a:r>
          </a:p>
          <a:p>
            <a:pPr lvl="0"/>
            <a:r>
              <a:rPr lang="id-ID" sz="2400" dirty="0"/>
              <a:t>Pengurus Daerah setempat menyampaikan surat keputusan kepada pemohon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pengurus</a:t>
            </a:r>
            <a:r>
              <a:rPr lang="en-US" sz="2400" dirty="0"/>
              <a:t> </a:t>
            </a:r>
            <a:r>
              <a:rPr lang="en-US" sz="2400" dirty="0" err="1"/>
              <a:t>cabang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 smtClean="0"/>
              <a:t>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xmlns="" val="10742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141" y="281355"/>
            <a:ext cx="8229600" cy="6379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400" dirty="0" smtClean="0"/>
              <a:t>Tata </a:t>
            </a:r>
            <a:r>
              <a:rPr lang="id-ID" sz="2400" dirty="0"/>
              <a:t>cara pengajuan penilaian dan pengakuan SKP kegiatan penyuluhan adalah sebagai berikut :</a:t>
            </a:r>
          </a:p>
          <a:p>
            <a:pPr lvl="0"/>
            <a:r>
              <a:rPr lang="en-US" sz="2400" dirty="0" err="1"/>
              <a:t>Pemohon</a:t>
            </a:r>
            <a:r>
              <a:rPr lang="en-US" sz="2400" dirty="0"/>
              <a:t> </a:t>
            </a:r>
            <a:r>
              <a:rPr lang="en-US" sz="2400" dirty="0" err="1"/>
              <a:t>mengajukan</a:t>
            </a:r>
            <a:r>
              <a:rPr lang="en-US" sz="2400" dirty="0"/>
              <a:t> </a:t>
            </a:r>
            <a:r>
              <a:rPr lang="en-US" sz="2400" dirty="0" err="1"/>
              <a:t>permohonan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pengurus</a:t>
            </a:r>
            <a:r>
              <a:rPr lang="en-US" sz="2400" dirty="0"/>
              <a:t> </a:t>
            </a:r>
            <a:r>
              <a:rPr lang="en-US" sz="2400" dirty="0" err="1"/>
              <a:t>cabang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diteruskan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id-ID" sz="2400" dirty="0"/>
              <a:t>P</a:t>
            </a:r>
            <a:r>
              <a:rPr lang="en-US" sz="2400" dirty="0" err="1"/>
              <a:t>engurus</a:t>
            </a:r>
            <a:r>
              <a:rPr lang="en-US" sz="2400" dirty="0"/>
              <a:t> </a:t>
            </a:r>
            <a:r>
              <a:rPr lang="id-ID" sz="2400" dirty="0"/>
              <a:t>D</a:t>
            </a:r>
            <a:r>
              <a:rPr lang="en-US" sz="2400" dirty="0" err="1"/>
              <a:t>aerah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/>
              <a:t> </a:t>
            </a:r>
            <a:r>
              <a:rPr lang="id-ID" sz="2400" dirty="0"/>
              <a:t>dengan melampirkan: </a:t>
            </a:r>
            <a:r>
              <a:rPr lang="en-US" sz="2400" dirty="0" err="1"/>
              <a:t>Topik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di</a:t>
            </a:r>
            <a:r>
              <a:rPr lang="id-ID" sz="2400" dirty="0"/>
              <a:t>suluhkan</a:t>
            </a:r>
            <a:r>
              <a:rPr lang="en-US" sz="2400" dirty="0"/>
              <a:t>, </a:t>
            </a:r>
            <a:r>
              <a:rPr lang="id-ID" sz="2400" dirty="0"/>
              <a:t>sasaran penyuluhan, tempat dan waktu penyuluhan</a:t>
            </a:r>
            <a:r>
              <a:rPr lang="en-US" sz="2400" dirty="0"/>
              <a:t>.</a:t>
            </a:r>
            <a:endParaRPr lang="id-ID" sz="2400" dirty="0"/>
          </a:p>
          <a:p>
            <a:pPr lvl="0"/>
            <a:r>
              <a:rPr lang="id-ID" sz="2400" dirty="0"/>
              <a:t>Tim/Pengurus daerah setempat melakukan verifikasi permohonan dan apabila sudah memenuhi persyaratan dilanjutkan dengan penilaian  dan penetapan SKP untuk selanjutnya dituangkan dalam bentuk surat keputusan.</a:t>
            </a:r>
          </a:p>
          <a:p>
            <a:r>
              <a:rPr lang="id-ID" sz="2400" dirty="0"/>
              <a:t>Pengurus Daerah setempat menyampaikan surat keputusan kepada pemohon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pengurus</a:t>
            </a:r>
            <a:r>
              <a:rPr lang="en-US" sz="2400" dirty="0"/>
              <a:t> </a:t>
            </a:r>
            <a:r>
              <a:rPr lang="en-US" sz="2400" dirty="0" err="1"/>
              <a:t>cabang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/>
              <a:t>.</a:t>
            </a:r>
            <a:endParaRPr lang="id-ID" sz="2400" dirty="0"/>
          </a:p>
        </p:txBody>
      </p:sp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6810703" y="6243145"/>
            <a:ext cx="1277007" cy="417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07333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596" y="94586"/>
            <a:ext cx="887598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/>
              <a:t>LAPORAN PELAKSANAAN KEGIATAN PROGRAM PENGEMBANGAN PENDIDIKAN APOTEKER BERKELANJUTAN</a:t>
            </a:r>
            <a:endParaRPr lang="id-ID" sz="2400" dirty="0" smtClean="0"/>
          </a:p>
          <a:p>
            <a:endParaRPr lang="id-ID" sz="2400" dirty="0" smtClean="0"/>
          </a:p>
          <a:p>
            <a:pPr lvl="0"/>
            <a:r>
              <a:rPr lang="id-ID" sz="2400" dirty="0" smtClean="0"/>
              <a:t>Panitia</a:t>
            </a:r>
            <a:r>
              <a:rPr lang="en-US" sz="2400" dirty="0" smtClean="0"/>
              <a:t>/</a:t>
            </a:r>
            <a:r>
              <a:rPr lang="id-ID" sz="2400" dirty="0" smtClean="0"/>
              <a:t>penyelenggara kegiatan </a:t>
            </a:r>
            <a:r>
              <a:rPr lang="en-US" sz="2400" dirty="0" smtClean="0"/>
              <a:t>seminar/</a:t>
            </a:r>
            <a:r>
              <a:rPr lang="en-US" sz="2400" dirty="0" err="1" smtClean="0"/>
              <a:t>simposium</a:t>
            </a:r>
            <a:r>
              <a:rPr lang="en-US" sz="2400" dirty="0" smtClean="0"/>
              <a:t>/</a:t>
            </a:r>
            <a:r>
              <a:rPr lang="en-US" sz="2400" dirty="0" err="1" smtClean="0"/>
              <a:t>lokakarya</a:t>
            </a:r>
            <a:r>
              <a:rPr lang="en-US" sz="2400" dirty="0" smtClean="0"/>
              <a:t>, workshop, </a:t>
            </a:r>
            <a:r>
              <a:rPr lang="en-US" sz="2400" dirty="0" err="1" smtClean="0"/>
              <a:t>kursus</a:t>
            </a:r>
            <a:r>
              <a:rPr lang="en-US" sz="2400" dirty="0" smtClean="0"/>
              <a:t>/</a:t>
            </a:r>
            <a:r>
              <a:rPr lang="en-US" sz="2400" dirty="0" err="1" smtClean="0"/>
              <a:t>pelatihan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id-ID" sz="2400" b="1" dirty="0" smtClean="0"/>
              <a:t>wajib </a:t>
            </a:r>
            <a:r>
              <a:rPr lang="id-ID" sz="2400" dirty="0" smtClean="0"/>
              <a:t>melaporkan pelaksanaan kegiatan kepada </a:t>
            </a:r>
            <a:r>
              <a:rPr lang="en-US" sz="2400" dirty="0" err="1" smtClean="0"/>
              <a:t>pengurus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dirty="0" err="1" smtClean="0"/>
              <a:t>panitia</a:t>
            </a:r>
            <a:r>
              <a:rPr lang="en-US" sz="2400" dirty="0" smtClean="0"/>
              <a:t>/</a:t>
            </a:r>
            <a:r>
              <a:rPr lang="en-US" sz="2400" dirty="0" err="1" smtClean="0"/>
              <a:t>penyelenggara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 </a:t>
            </a:r>
            <a:r>
              <a:rPr lang="en-US" sz="2400" b="1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melaporkan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p</a:t>
            </a:r>
            <a:r>
              <a:rPr lang="id-ID" sz="2400" dirty="0" smtClean="0"/>
              <a:t>engurus pusat melalui pengurus daerah setempat</a:t>
            </a:r>
          </a:p>
          <a:p>
            <a:pPr lvl="0"/>
            <a:r>
              <a:rPr lang="id-ID" sz="2400" dirty="0" smtClean="0"/>
              <a:t>Laporan diserahkan dalam bentuk </a:t>
            </a:r>
            <a:r>
              <a:rPr lang="id-ID" sz="2400" i="1" dirty="0" smtClean="0"/>
              <a:t>softcopy, </a:t>
            </a:r>
            <a:r>
              <a:rPr lang="id-ID" sz="2400" dirty="0" smtClean="0"/>
              <a:t>meliputi:</a:t>
            </a:r>
          </a:p>
          <a:p>
            <a:pPr lvl="1" indent="-457200">
              <a:buFont typeface="Arial" pitchFamily="34" charset="0"/>
              <a:buChar char="•"/>
            </a:pPr>
            <a:r>
              <a:rPr lang="id-ID" sz="2400" dirty="0" smtClean="0"/>
              <a:t>Materi narasumber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id-ID" sz="2400" dirty="0" smtClean="0"/>
              <a:t>seminar/simposium/lokakarya/pelatihan.  </a:t>
            </a:r>
          </a:p>
          <a:p>
            <a:pPr lvl="1" indent="-457200">
              <a:buFont typeface="Arial" pitchFamily="34" charset="0"/>
              <a:buChar char="•"/>
            </a:pPr>
            <a:r>
              <a:rPr lang="id-ID" sz="2400" dirty="0" smtClean="0"/>
              <a:t>Presensi peserta</a:t>
            </a:r>
          </a:p>
          <a:p>
            <a:pPr lvl="1" indent="-457200">
              <a:buFont typeface="Arial" pitchFamily="34" charset="0"/>
              <a:buChar char="•"/>
            </a:pPr>
            <a:r>
              <a:rPr lang="id-ID" sz="2400" dirty="0" smtClean="0"/>
              <a:t>Data penerima SKP :</a:t>
            </a:r>
          </a:p>
          <a:p>
            <a:pPr marL="898525" lvl="0" indent="-457200">
              <a:buFont typeface="Courier New" pitchFamily="49" charset="0"/>
              <a:buChar char="o"/>
            </a:pPr>
            <a:r>
              <a:rPr lang="id-ID" sz="2400" dirty="0" smtClean="0"/>
              <a:t>Nama Peserta</a:t>
            </a:r>
          </a:p>
          <a:p>
            <a:pPr marL="898525" lvl="0" indent="-457200">
              <a:buFont typeface="Courier New" pitchFamily="49" charset="0"/>
              <a:buChar char="o"/>
            </a:pPr>
            <a:r>
              <a:rPr lang="id-ID" sz="2400" dirty="0" smtClean="0"/>
              <a:t>No. KTA (bagi anggota)</a:t>
            </a:r>
          </a:p>
          <a:p>
            <a:pPr marL="898525" lvl="0" indent="-457200">
              <a:buFont typeface="Courier New" pitchFamily="49" charset="0"/>
              <a:buChar char="o"/>
            </a:pPr>
            <a:r>
              <a:rPr lang="id-ID" sz="2400" dirty="0" smtClean="0"/>
              <a:t>Status (Peserta/Narasumber/Moderator/Assessor/Panitia)</a:t>
            </a:r>
          </a:p>
          <a:p>
            <a:pPr marL="898525" lvl="0" indent="-457200">
              <a:buFont typeface="Courier New" pitchFamily="49" charset="0"/>
              <a:buChar char="o"/>
            </a:pPr>
            <a:r>
              <a:rPr lang="id-ID" sz="2400" dirty="0" smtClean="0"/>
              <a:t>Tempat / tanggal lahir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596" y="94586"/>
            <a:ext cx="887598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3275" lvl="0" indent="-441325">
              <a:buFont typeface="Courier New" pitchFamily="49" charset="0"/>
              <a:buChar char="o"/>
            </a:pPr>
            <a:r>
              <a:rPr lang="id-ID" sz="2400" dirty="0" smtClean="0"/>
              <a:t>Alamat</a:t>
            </a:r>
          </a:p>
          <a:p>
            <a:pPr marL="803275" lvl="0" indent="-441325">
              <a:buFont typeface="Courier New" pitchFamily="49" charset="0"/>
              <a:buChar char="o"/>
            </a:pPr>
            <a:r>
              <a:rPr lang="id-ID" sz="2400" dirty="0" smtClean="0"/>
              <a:t>Pekerjaan/Praktek</a:t>
            </a:r>
          </a:p>
          <a:p>
            <a:pPr marL="803275" lvl="0" indent="-441325">
              <a:buFont typeface="Courier New" pitchFamily="49" charset="0"/>
              <a:buChar char="o"/>
            </a:pPr>
            <a:r>
              <a:rPr lang="id-ID" sz="2400" dirty="0" smtClean="0"/>
              <a:t>Alamat tempat kerja / praktek</a:t>
            </a:r>
          </a:p>
          <a:p>
            <a:pPr marL="803275" lvl="0" indent="-441325">
              <a:buFont typeface="Courier New" pitchFamily="49" charset="0"/>
              <a:buChar char="o"/>
            </a:pPr>
            <a:r>
              <a:rPr lang="en-US" sz="2400" dirty="0" err="1" smtClean="0"/>
              <a:t>Dokumentasi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endParaRPr lang="id-ID" sz="2400" dirty="0" smtClean="0"/>
          </a:p>
          <a:p>
            <a:endParaRPr lang="id-ID" sz="2400" dirty="0" smtClean="0"/>
          </a:p>
          <a:p>
            <a:r>
              <a:rPr lang="en-US" sz="2400" dirty="0" err="1" smtClean="0"/>
              <a:t>Anggota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tinjauan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, </a:t>
            </a:r>
            <a:r>
              <a:rPr lang="en-US" sz="2400" dirty="0" err="1" smtClean="0"/>
              <a:t>Kajian</a:t>
            </a:r>
            <a:r>
              <a:rPr lang="en-US" sz="2400" dirty="0" smtClean="0"/>
              <a:t> peer review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diskusi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pakar</a:t>
            </a:r>
            <a:r>
              <a:rPr lang="en-US" sz="2400" dirty="0" smtClean="0"/>
              <a:t> </a:t>
            </a: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pengurus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pengurus</a:t>
            </a:r>
            <a:r>
              <a:rPr lang="en-US" sz="2400" dirty="0" smtClean="0"/>
              <a:t>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melampirkan</a:t>
            </a:r>
            <a:r>
              <a:rPr lang="en-US" sz="2400" dirty="0" smtClean="0"/>
              <a:t> :</a:t>
            </a:r>
            <a:endParaRPr lang="id-ID" sz="2400" dirty="0" smtClean="0"/>
          </a:p>
          <a:p>
            <a:pPr marL="361950" lvl="0" indent="-361950">
              <a:buFont typeface="Arial" pitchFamily="34" charset="0"/>
              <a:buChar char="•"/>
            </a:pPr>
            <a:r>
              <a:rPr lang="en-US" sz="2400" dirty="0" err="1" smtClean="0"/>
              <a:t>Presensi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</a:t>
            </a:r>
            <a:r>
              <a:rPr lang="id-ID" sz="2400" dirty="0" smtClean="0"/>
              <a:t>n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id-ID" sz="2400" dirty="0" smtClean="0"/>
              <a:t>Notulensi kegiatan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formulir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tersedia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endParaRPr lang="id-ID" sz="2400" dirty="0" smtClean="0"/>
          </a:p>
          <a:p>
            <a:r>
              <a:rPr lang="en-US" sz="2400" dirty="0" err="1" smtClean="0"/>
              <a:t>Anggota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id-ID" sz="2400" dirty="0" smtClean="0"/>
              <a:t>bakti sosial</a:t>
            </a:r>
            <a:r>
              <a:rPr lang="en-US" sz="2400" dirty="0" smtClean="0"/>
              <a:t> </a:t>
            </a: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pengurus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pengurus</a:t>
            </a:r>
            <a:r>
              <a:rPr lang="en-US" sz="2400" dirty="0" smtClean="0"/>
              <a:t>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melampirkan</a:t>
            </a:r>
            <a:r>
              <a:rPr lang="en-US" sz="2400" dirty="0" smtClean="0"/>
              <a:t> :</a:t>
            </a:r>
            <a:endParaRPr lang="id-ID" sz="2400" dirty="0" smtClean="0"/>
          </a:p>
          <a:p>
            <a:pPr marL="361950" lvl="0" indent="-361950">
              <a:buFont typeface="Arial" pitchFamily="34" charset="0"/>
              <a:buChar char="•"/>
            </a:pPr>
            <a:r>
              <a:rPr lang="en-US" sz="2400" dirty="0" err="1" smtClean="0"/>
              <a:t>Presensi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</a:t>
            </a:r>
            <a:r>
              <a:rPr lang="id-ID" sz="2400" dirty="0" smtClean="0"/>
              <a:t>n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id-ID" sz="2400" dirty="0" smtClean="0"/>
              <a:t>Dokumentasi/foto kegiatan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formulir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tersedia</a:t>
            </a:r>
            <a:r>
              <a:rPr lang="en-US" sz="2400" dirty="0" smtClean="0"/>
              <a:t>.</a:t>
            </a:r>
            <a:endParaRPr lang="id-ID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596" y="94586"/>
            <a:ext cx="88759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Anggota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id-ID" sz="2400" dirty="0" smtClean="0"/>
              <a:t>penyuluhan</a:t>
            </a:r>
            <a:r>
              <a:rPr lang="en-US" sz="2400" dirty="0" smtClean="0"/>
              <a:t> </a:t>
            </a:r>
            <a:r>
              <a:rPr lang="en-US" sz="2400" dirty="0" err="1" smtClean="0"/>
              <a:t>wajib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pengurus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pengurus</a:t>
            </a:r>
            <a:r>
              <a:rPr lang="en-US" sz="2400" dirty="0" smtClean="0"/>
              <a:t>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melampirkan</a:t>
            </a:r>
            <a:r>
              <a:rPr lang="en-US" sz="2400" dirty="0" smtClean="0"/>
              <a:t> :</a:t>
            </a:r>
            <a:endParaRPr lang="id-ID" sz="2400" dirty="0" smtClean="0"/>
          </a:p>
          <a:p>
            <a:pPr marL="361950" lvl="0" indent="-361950">
              <a:buFont typeface="Arial" pitchFamily="34" charset="0"/>
              <a:buChar char="•"/>
            </a:pPr>
            <a:r>
              <a:rPr lang="en-US" sz="2400" dirty="0" err="1" smtClean="0"/>
              <a:t>Presensi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</a:t>
            </a:r>
            <a:r>
              <a:rPr lang="id-ID" sz="2400" dirty="0" smtClean="0"/>
              <a:t>n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id-ID" sz="2400" dirty="0" smtClean="0"/>
              <a:t>Materi yang disuluhkan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id-ID" sz="2400" dirty="0" smtClean="0"/>
              <a:t>Dokumentasi/foto kegiatan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formulir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tersedia</a:t>
            </a:r>
            <a:r>
              <a:rPr lang="en-US" sz="2400" dirty="0" smtClean="0"/>
              <a:t>.</a:t>
            </a:r>
            <a:endParaRPr lang="id-ID" sz="2400" dirty="0"/>
          </a:p>
        </p:txBody>
      </p:sp>
      <p:sp>
        <p:nvSpPr>
          <p:cNvPr id="3" name="Rectangle 2">
            <a:hlinkClick r:id="rId2" action="ppaction://hlinkfile"/>
          </p:cNvPr>
          <p:cNvSpPr/>
          <p:nvPr/>
        </p:nvSpPr>
        <p:spPr>
          <a:xfrm>
            <a:off x="6810703" y="6243145"/>
            <a:ext cx="1277007" cy="417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C:\My Documents\Pictures1\3v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1" name="Rectangle 3"/>
          <p:cNvSpPr txBox="1">
            <a:spLocks noChangeArrowheads="1"/>
          </p:cNvSpPr>
          <p:nvPr/>
        </p:nvSpPr>
        <p:spPr bwMode="auto">
          <a:xfrm>
            <a:off x="2286000" y="4808538"/>
            <a:ext cx="6858000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id-ID" sz="4000" b="0">
                <a:solidFill>
                  <a:srgbClr val="FF0000"/>
                </a:solidFill>
                <a:latin typeface="Futura XBlk BT" pitchFamily="34" charset="0"/>
              </a:rPr>
              <a:t>[ LPP - </a:t>
            </a:r>
            <a:r>
              <a:rPr lang="en-US" altLang="id-ID" sz="4000" b="0">
                <a:solidFill>
                  <a:schemeClr val="tx1"/>
                </a:solidFill>
                <a:latin typeface="Futura XBlk BT" pitchFamily="34" charset="0"/>
              </a:rPr>
              <a:t>SDM</a:t>
            </a:r>
            <a:r>
              <a:rPr lang="en-US" altLang="id-ID" sz="4000" b="0">
                <a:solidFill>
                  <a:srgbClr val="FF0000"/>
                </a:solidFill>
                <a:latin typeface="Futura XBlk BT" pitchFamily="34" charset="0"/>
              </a:rPr>
              <a:t> </a:t>
            </a:r>
            <a:r>
              <a:rPr lang="en-US" altLang="id-ID" sz="4000" b="0">
                <a:solidFill>
                  <a:schemeClr val="tx1"/>
                </a:solidFill>
                <a:latin typeface="Futura XBlk BT" pitchFamily="34" charset="0"/>
              </a:rPr>
              <a:t>]</a:t>
            </a:r>
            <a:endParaRPr lang="en-US" altLang="id-ID" sz="4000" b="0" noProof="1">
              <a:solidFill>
                <a:schemeClr val="tx1"/>
              </a:solidFill>
              <a:latin typeface="Futura XBlk BT" pitchFamily="34" charset="0"/>
            </a:endParaRPr>
          </a:p>
        </p:txBody>
      </p:sp>
      <p:pic>
        <p:nvPicPr>
          <p:cNvPr id="8" name="Picture 5" descr="ACC TERIMA KASIH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104716"/>
            <a:ext cx="457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2460622"/>
            <a:ext cx="48873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hlinkClick r:id="rId4"/>
              </a:rPr>
              <a:t>yanananda1952@yahoo.com</a:t>
            </a:r>
            <a:r>
              <a:rPr lang="id-ID" sz="2000" b="1" dirty="0" smtClean="0"/>
              <a:t>;</a:t>
            </a:r>
          </a:p>
          <a:p>
            <a:r>
              <a:rPr lang="id-ID" sz="2000" b="1" dirty="0" smtClean="0">
                <a:hlinkClick r:id="rId5"/>
              </a:rPr>
              <a:t>totoksudjianto270@yahoo.co.id</a:t>
            </a:r>
            <a:endParaRPr lang="id-ID" sz="2000" b="1" dirty="0" smtClean="0"/>
          </a:p>
          <a:p>
            <a:r>
              <a:rPr lang="id-ID" sz="2000" b="1" dirty="0" smtClean="0"/>
              <a:t>totoks270@gmail.com</a:t>
            </a:r>
            <a:endParaRPr lang="id-ID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20262" y="394138"/>
            <a:ext cx="8213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pic>
        <p:nvPicPr>
          <p:cNvPr id="11" name="Picture 5" descr="sala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46263" y="528638"/>
            <a:ext cx="5715000" cy="8461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0221434"/>
              </p:ext>
            </p:extLst>
          </p:nvPr>
        </p:nvGraphicFramePr>
        <p:xfrm>
          <a:off x="309488" y="1342744"/>
          <a:ext cx="8693834" cy="5066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725"/>
                <a:gridCol w="6331541"/>
                <a:gridCol w="1658568"/>
              </a:tblGrid>
              <a:tr h="860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Perolehan Pengetahuan/Keterampilan </a:t>
                      </a:r>
                      <a:endParaRPr lang="id-ID" sz="2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sesudah mengikuti kegiatan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Konstanta Konversi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14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Tidak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ada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pengetahu</a:t>
                      </a:r>
                      <a:r>
                        <a:rPr lang="id-ID" sz="2400" dirty="0">
                          <a:effectLst/>
                        </a:rPr>
                        <a:t>a</a:t>
                      </a:r>
                      <a:r>
                        <a:rPr lang="en-US" sz="2400" dirty="0">
                          <a:effectLst/>
                        </a:rPr>
                        <a:t>n/</a:t>
                      </a:r>
                      <a:r>
                        <a:rPr lang="en-US" sz="2400" dirty="0" err="1">
                          <a:effectLst/>
                        </a:rPr>
                        <a:t>keterampilan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tapi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informasi</a:t>
                      </a:r>
                      <a:r>
                        <a:rPr lang="en-US" sz="2400" dirty="0">
                          <a:effectLst/>
                        </a:rPr>
                        <a:t> yang </a:t>
                      </a:r>
                      <a:r>
                        <a:rPr lang="en-US" sz="2400" dirty="0" err="1">
                          <a:effectLst/>
                        </a:rPr>
                        <a:t>diperoleh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memberikan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penyegaran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pengetahuan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keterampilan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0,25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7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Ada </a:t>
                      </a:r>
                      <a:r>
                        <a:rPr lang="en-US" sz="2400" dirty="0" err="1">
                          <a:effectLst/>
                        </a:rPr>
                        <a:t>peningkatan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pengetahuan</a:t>
                      </a:r>
                      <a:r>
                        <a:rPr lang="en-US" sz="2400" dirty="0">
                          <a:effectLst/>
                        </a:rPr>
                        <a:t>/</a:t>
                      </a:r>
                      <a:r>
                        <a:rPr lang="en-US" sz="2400" dirty="0" err="1">
                          <a:effectLst/>
                        </a:rPr>
                        <a:t>keterampilan</a:t>
                      </a:r>
                      <a:r>
                        <a:rPr lang="en-US" sz="2400" dirty="0">
                          <a:effectLst/>
                        </a:rPr>
                        <a:t> yang </a:t>
                      </a:r>
                      <a:r>
                        <a:rPr lang="en-US" sz="2400" dirty="0" err="1">
                          <a:effectLst/>
                        </a:rPr>
                        <a:t>dikuasai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setelah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mengikuti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kegiatan</a:t>
                      </a:r>
                      <a:r>
                        <a:rPr lang="id-ID" sz="2400" dirty="0">
                          <a:effectLst/>
                        </a:rPr>
                        <a:t> tetapi tidak berpengaruh langsung terhadap pelaksanaan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prakt</a:t>
                      </a:r>
                      <a:r>
                        <a:rPr lang="id-ID" sz="2400" dirty="0">
                          <a:effectLst/>
                        </a:rPr>
                        <a:t>i</a:t>
                      </a:r>
                      <a:r>
                        <a:rPr lang="en-US" sz="2400" dirty="0">
                          <a:effectLst/>
                        </a:rPr>
                        <a:t>k.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0,5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67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</a:t>
                      </a:r>
                      <a:endParaRPr lang="id-ID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Ada </a:t>
                      </a:r>
                      <a:r>
                        <a:rPr lang="en-US" sz="2400" dirty="0" err="1">
                          <a:effectLst/>
                        </a:rPr>
                        <a:t>peningkatan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pengetahu</a:t>
                      </a:r>
                      <a:r>
                        <a:rPr lang="id-ID" sz="2400" dirty="0" smtClean="0">
                          <a:effectLst/>
                        </a:rPr>
                        <a:t>a</a:t>
                      </a:r>
                      <a:r>
                        <a:rPr lang="en-US" sz="2400" dirty="0" smtClean="0">
                          <a:effectLst/>
                        </a:rPr>
                        <a:t>n/</a:t>
                      </a:r>
                      <a:r>
                        <a:rPr lang="en-US" sz="2400" dirty="0" err="1" smtClean="0">
                          <a:effectLst/>
                        </a:rPr>
                        <a:t>keterampilan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yang </a:t>
                      </a:r>
                      <a:r>
                        <a:rPr lang="en-US" sz="2400" dirty="0" err="1">
                          <a:effectLst/>
                        </a:rPr>
                        <a:t>secara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langsung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id-ID" sz="2400" dirty="0">
                          <a:effectLst/>
                        </a:rPr>
                        <a:t>berpengaruh positif terhadap pelaksanaan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prakt</a:t>
                      </a:r>
                      <a:r>
                        <a:rPr lang="id-ID" sz="2400" dirty="0">
                          <a:effectLst/>
                        </a:rPr>
                        <a:t>i</a:t>
                      </a:r>
                      <a:r>
                        <a:rPr lang="en-US" sz="2400" dirty="0">
                          <a:effectLst/>
                        </a:rPr>
                        <a:t>k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0,75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91906"/>
            <a:ext cx="8229600" cy="9179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/>
              <a:t>Konstanta</a:t>
            </a:r>
            <a:r>
              <a:rPr lang="en-US" dirty="0"/>
              <a:t> </a:t>
            </a:r>
            <a:r>
              <a:rPr lang="en-US" dirty="0" err="1"/>
              <a:t>Konversi</a:t>
            </a:r>
            <a:r>
              <a:rPr lang="en-US" dirty="0"/>
              <a:t> SKP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id-ID" dirty="0"/>
              <a:t>Pembelajaran </a:t>
            </a:r>
            <a:r>
              <a:rPr lang="id-ID" dirty="0" smtClean="0"/>
              <a:t>di </a:t>
            </a:r>
            <a:r>
              <a:rPr lang="id-ID" dirty="0"/>
              <a:t>luar IAI</a:t>
            </a:r>
          </a:p>
        </p:txBody>
      </p:sp>
    </p:spTree>
    <p:extLst>
      <p:ext uri="{BB962C8B-B14F-4D97-AF65-F5344CB8AC3E}">
        <p14:creationId xmlns:p14="http://schemas.microsoft.com/office/powerpoint/2010/main" xmlns="" val="3394845684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1053" y="417093"/>
            <a:ext cx="824218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Untuk </a:t>
            </a: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kelebihan jumlah SKP dari Kinerja </a:t>
            </a:r>
            <a:r>
              <a:rPr lang="id-ID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Pembelajaran, </a:t>
            </a: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dapat disimpan dan digunakan sebagai persyaratan untuk </a:t>
            </a:r>
            <a:r>
              <a:rPr lang="id-ID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resertifikasi</a:t>
            </a: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tahap berikutnya</a:t>
            </a: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bobot</a:t>
            </a: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nilai</a:t>
            </a: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50% </a:t>
            </a:r>
            <a:r>
              <a:rPr lang="en-US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kelebihan</a:t>
            </a: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jumlah</a:t>
            </a:r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SKP yang </a:t>
            </a:r>
            <a:r>
              <a:rPr lang="en-US" sz="2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dikumpulkan</a:t>
            </a:r>
            <a:r>
              <a:rPr lang="id-ID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dengan jumlah SKP maksimal 25 SKP</a:t>
            </a:r>
          </a:p>
          <a:p>
            <a:pPr>
              <a:lnSpc>
                <a:spcPct val="150000"/>
              </a:lnSpc>
            </a:pPr>
            <a:r>
              <a:rPr lang="id-ID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Namun </a:t>
            </a: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demikian kepada anggota tersebut tetap harus melakukan pengumpulan SKP dari Kinerja yang ada secara proporsional</a:t>
            </a:r>
          </a:p>
        </p:txBody>
      </p:sp>
    </p:spTree>
    <p:extLst>
      <p:ext uri="{BB962C8B-B14F-4D97-AF65-F5344CB8AC3E}">
        <p14:creationId xmlns:p14="http://schemas.microsoft.com/office/powerpoint/2010/main" xmlns="" val="96991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64" y="236483"/>
            <a:ext cx="890751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2800" b="1" dirty="0" smtClean="0"/>
              <a:t>PENANGANAN APOTEKER YANG BELUM MEMILIKI SERTIFIKAT KOMPETENSI</a:t>
            </a:r>
            <a:endParaRPr lang="id-ID" sz="2800" dirty="0" smtClean="0"/>
          </a:p>
          <a:p>
            <a:r>
              <a:rPr lang="id-ID" sz="2800" dirty="0" smtClean="0"/>
              <a:t>Untuk </a:t>
            </a:r>
            <a:r>
              <a:rPr lang="en-US" sz="2800" dirty="0" err="1" smtClean="0"/>
              <a:t>Apoteker</a:t>
            </a:r>
            <a:r>
              <a:rPr lang="en-US" sz="2800" dirty="0" smtClean="0"/>
              <a:t> </a:t>
            </a:r>
            <a:r>
              <a:rPr lang="id-ID" sz="2800" dirty="0" smtClean="0"/>
              <a:t>lulusan sebelum tahun 2011 </a:t>
            </a:r>
            <a:r>
              <a:rPr lang="en-US" sz="2800" dirty="0" smtClean="0"/>
              <a:t>yang </a:t>
            </a:r>
            <a:r>
              <a:rPr lang="en-US" sz="2800" dirty="0" err="1" smtClean="0"/>
              <a:t>belum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sertifikat</a:t>
            </a:r>
            <a:r>
              <a:rPr lang="en-US" sz="2800" dirty="0" smtClean="0"/>
              <a:t> </a:t>
            </a:r>
            <a:r>
              <a:rPr lang="en-US" sz="2800" dirty="0" err="1" smtClean="0"/>
              <a:t>kompetensi</a:t>
            </a:r>
            <a:r>
              <a:rPr lang="en-US" sz="2800" dirty="0" smtClean="0"/>
              <a:t>,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memperoleh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sertifikat</a:t>
            </a:r>
            <a:r>
              <a:rPr lang="en-US" sz="2800" dirty="0" smtClean="0"/>
              <a:t> </a:t>
            </a:r>
            <a:r>
              <a:rPr lang="en-US" sz="2800" dirty="0" err="1" smtClean="0"/>
              <a:t>kompetensi</a:t>
            </a:r>
            <a:r>
              <a:rPr lang="en-US" sz="2800" dirty="0" smtClean="0"/>
              <a:t> </a:t>
            </a:r>
            <a:r>
              <a:rPr lang="id-ID" sz="2800" dirty="0" smtClean="0"/>
              <a:t>melalui </a:t>
            </a:r>
            <a:r>
              <a:rPr lang="id-ID" sz="2800" i="1" dirty="0" smtClean="0"/>
              <a:t>Objective Structure Clinical Examination (OSCE). </a:t>
            </a:r>
            <a:r>
              <a:rPr lang="id-ID" sz="2800" dirty="0" smtClean="0"/>
              <a:t>Pelaksanaan </a:t>
            </a:r>
            <a:r>
              <a:rPr lang="id-ID" sz="2800" i="1" dirty="0" smtClean="0"/>
              <a:t>OSCE</a:t>
            </a:r>
            <a:r>
              <a:rPr lang="id-ID" sz="2800" dirty="0" smtClean="0"/>
              <a:t> diatur sebagai berikut : 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id-ID" sz="2800" dirty="0" smtClean="0"/>
              <a:t>Kegiatan ujian dilaksanakan selama 2 hari meliputi pembekalan 1 hari dan ujian 1 hari.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id-ID" sz="2800" dirty="0" smtClean="0"/>
              <a:t>Kompetensi yang diujikan sebanyak  7 macam meliputi asesmen; menetapkan dan memberikan solusi permasalahan; compounding; edukasi, informasi obat dan konseling; monitoring dan evaluasi; pengelolaan sediaan farmasi dan alat kesehatan; serta  perilaku profesional.</a:t>
            </a:r>
          </a:p>
          <a:p>
            <a:pPr lvl="0"/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64" y="236483"/>
            <a:ext cx="890751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Arial" pitchFamily="34" charset="0"/>
              <a:buChar char="•"/>
            </a:pPr>
            <a:r>
              <a:rPr lang="id-ID" sz="2800" dirty="0" smtClean="0"/>
              <a:t>Tujuh kompetensi tersebut diujikan dalam 8 station yang meliputi kerja mandiri, dan komunikasi.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id-ID" sz="2800" dirty="0" smtClean="0"/>
              <a:t>Lama ujian tiap station 12 menit (10 menit ujian, 2 menit membaca soal dan pindah station).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id-ID" sz="2800" dirty="0" smtClean="0"/>
              <a:t>Tiap station merupakan ruangan yang permanen atau semi permanen.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id-ID" sz="2800" dirty="0" smtClean="0"/>
              <a:t>Pelaksana OSCE adalah Pengurus Pusat Ikatan Apoteker Indonesia.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en-US" sz="2800" dirty="0" err="1" smtClean="0"/>
              <a:t>Pelaksanaan</a:t>
            </a:r>
            <a:r>
              <a:rPr lang="en-US" sz="2800" dirty="0" smtClean="0"/>
              <a:t> OSCE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diatur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lanjut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Pengurus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Ikatan</a:t>
            </a:r>
            <a:r>
              <a:rPr lang="en-US" sz="2800" dirty="0" smtClean="0"/>
              <a:t> </a:t>
            </a:r>
            <a:r>
              <a:rPr lang="en-US" sz="2800" dirty="0" err="1" smtClean="0"/>
              <a:t>Apoteker</a:t>
            </a:r>
            <a:r>
              <a:rPr lang="en-US" sz="2800" dirty="0" smtClean="0"/>
              <a:t> Indonesia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69198"/>
            <a:ext cx="8229600" cy="1143000"/>
          </a:xfrm>
        </p:spPr>
        <p:txBody>
          <a:bodyPr/>
          <a:lstStyle/>
          <a:p>
            <a:r>
              <a:rPr lang="id-ID" b="1" dirty="0" smtClean="0"/>
              <a:t>PEMBOBOTAN SKP</a:t>
            </a:r>
            <a:r>
              <a:rPr lang="en-US" b="1" dirty="0" smtClean="0"/>
              <a:t> PRAKTEK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xmlns="" val="39340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545" y="2438401"/>
            <a:ext cx="7704667" cy="19812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BIDANG </a:t>
            </a:r>
            <a:br>
              <a:rPr lang="en-US" sz="4800" b="1" dirty="0" smtClean="0"/>
            </a:br>
            <a:r>
              <a:rPr lang="en-US" sz="4800" b="1" dirty="0" smtClean="0"/>
              <a:t>PELAYANAN KEFARMASIAN</a:t>
            </a:r>
            <a:br>
              <a:rPr lang="en-US" sz="4800" b="1" dirty="0" smtClean="0"/>
            </a:br>
            <a:r>
              <a:rPr lang="en-US" sz="4800" b="1" dirty="0" smtClean="0"/>
              <a:t>(KOMUNITAS)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98475" y="196949"/>
            <a:ext cx="8890780" cy="5929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400" dirty="0" err="1" smtClean="0"/>
              <a:t>Sertifika</a:t>
            </a:r>
            <a:r>
              <a:rPr lang="id-ID" sz="2400" dirty="0" smtClean="0"/>
              <a:t>t</a:t>
            </a:r>
            <a:r>
              <a:rPr lang="en-US" sz="2400" dirty="0" smtClean="0"/>
              <a:t> </a:t>
            </a:r>
            <a:r>
              <a:rPr lang="id-ID" sz="2400" dirty="0" smtClean="0"/>
              <a:t>Kompetensi Profesi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id-ID" sz="2400" dirty="0" smtClean="0"/>
              <a:t>surat tanda pengakuan terhadap kompetensi apoteker untuk dapat menjalankan praktik/kerja profesinya di seluruh Indonesia setelah lulus uji kompetensi.</a:t>
            </a:r>
          </a:p>
          <a:p>
            <a:pPr>
              <a:spcBef>
                <a:spcPts val="0"/>
              </a:spcBef>
            </a:pPr>
            <a:r>
              <a:rPr lang="id-ID" sz="2400" dirty="0" smtClean="0"/>
              <a:t>Sertifikasi </a:t>
            </a:r>
            <a:r>
              <a:rPr lang="en-US" sz="2400" dirty="0" err="1" smtClean="0"/>
              <a:t>Kompetensi</a:t>
            </a:r>
            <a:r>
              <a:rPr lang="en-US" sz="2400" dirty="0" smtClean="0"/>
              <a:t> </a:t>
            </a:r>
            <a:r>
              <a:rPr lang="id-ID" sz="2400" dirty="0" smtClean="0"/>
              <a:t>bagi </a:t>
            </a:r>
            <a:r>
              <a:rPr lang="en-US" sz="2400" dirty="0" err="1" smtClean="0"/>
              <a:t>Apoteker</a:t>
            </a:r>
            <a:r>
              <a:rPr lang="en-US" sz="2400" dirty="0" smtClean="0"/>
              <a:t> 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sekali</a:t>
            </a:r>
            <a:r>
              <a:rPr lang="id-ID" sz="2400" dirty="0" smtClean="0"/>
              <a:t> melalui proses yang disebut Uji Kompetensi Apoteker Indonesia (UKAI). Setelah memperoleh Sertifikat Kompetensi, seorang Apoteker akan memperoleh Surat Tanda Registrasi Apoteker (STRA) dan memperoleh Surat Izin </a:t>
            </a:r>
            <a:r>
              <a:rPr lang="id-ID" sz="2400" dirty="0" err="1" smtClean="0"/>
              <a:t>Praktik</a:t>
            </a:r>
            <a:r>
              <a:rPr lang="id-ID" sz="2400" dirty="0" smtClean="0"/>
              <a:t> Apoteker (SIPA) atau Surat Izin Kerja Apoteker (SIKA) sepanjang memenuhi persyaratan yang telah ditentukan (Pasal 40 dan Pasal 55 PP 51/2009).</a:t>
            </a:r>
          </a:p>
          <a:p>
            <a:pPr>
              <a:spcBef>
                <a:spcPts val="0"/>
              </a:spcBef>
            </a:pPr>
            <a:r>
              <a:rPr lang="id-ID" sz="2400" dirty="0" smtClean="0"/>
              <a:t>Pasal 9 ayat (2) Peraturan Menteri Kesehatan Nomor 889/MENKES/PER/V/2011 tentang Registrasi, Izin </a:t>
            </a:r>
            <a:r>
              <a:rPr lang="id-ID" sz="2400" dirty="0" err="1" smtClean="0"/>
              <a:t>Praktik</a:t>
            </a:r>
            <a:r>
              <a:rPr lang="id-ID" sz="2400" dirty="0" smtClean="0"/>
              <a:t> dan Izin Kerja Tenaga </a:t>
            </a:r>
            <a:r>
              <a:rPr lang="id-ID" sz="2400" dirty="0" err="1" smtClean="0"/>
              <a:t>Kefarmasian</a:t>
            </a:r>
            <a:r>
              <a:rPr lang="id-ID" sz="2400" dirty="0" smtClean="0"/>
              <a:t> : Sertifikat Kompetensi berlaku selama 5 (lima) tahun. Perbaruan atas Sertifikat Kompetensi yang telah habis masa berlakunya dilakukan melalui mekanisme Uji Kompetensi Kembali/Ulang yang untuk selanjutnya disebut </a:t>
            </a:r>
            <a:r>
              <a:rPr lang="id-ID" sz="2400" dirty="0" err="1" smtClean="0"/>
              <a:t>Re-Sertifikasi</a:t>
            </a:r>
            <a:r>
              <a:rPr lang="id-ID" sz="2400" dirty="0" smtClean="0"/>
              <a:t>.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2"/>
          <a:ext cx="9144000" cy="6606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307"/>
                <a:gridCol w="3966693"/>
                <a:gridCol w="1803042"/>
                <a:gridCol w="2768958"/>
              </a:tblGrid>
              <a:tr h="1084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Nilai</a:t>
                      </a:r>
                      <a:r>
                        <a:rPr lang="en-GB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maksimal</a:t>
                      </a:r>
                      <a:r>
                        <a:rPr lang="en-GB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bobot</a:t>
                      </a:r>
                      <a:r>
                        <a:rPr lang="en-GB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</a:t>
                      </a:r>
                      <a:r>
                        <a:rPr lang="en-GB" sz="16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GB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</a:t>
                      </a:r>
                      <a:r>
                        <a:rPr lang="en-GB" sz="16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Alat Bukti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</a:tr>
              <a:tr h="824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6616" marR="56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Wajib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melaksanakan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minimal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kumulatif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2000 jam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(lima)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terdistribusi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proporsional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 SKP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Hadir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Tilikan Skrining Resep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serta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PMR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Lembar Konseling</a:t>
                      </a:r>
                    </a:p>
                  </a:txBody>
                  <a:tcPr marL="68580" marR="68580" marT="0" marB="0" anchor="ctr"/>
                </a:tc>
              </a:tr>
              <a:tr h="824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6616" marR="566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kelebihan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dari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angka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2000 jam  :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100 jam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setara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1 SKP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Max 20 SKP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Hadir</a:t>
                      </a: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 </a:t>
                      </a: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Tilikan Skrining Resep</a:t>
                      </a: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serta </a:t>
                      </a: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PMR</a:t>
                      </a: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atau</a:t>
                      </a: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Lembar Konseling</a:t>
                      </a:r>
                    </a:p>
                  </a:txBody>
                  <a:tcPr marL="68580" marR="68580" marT="0" marB="0" anchor="ctr"/>
                </a:tc>
              </a:tr>
              <a:tr h="824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perencanaan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perbekalan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farmasi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SKP untuk 5 tahun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</a:t>
                      </a:r>
                      <a:r>
                        <a:rPr lang="en-US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Rekaman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Daftar Tilik</a:t>
                      </a:r>
                    </a:p>
                  </a:txBody>
                  <a:tcPr marL="68580" marR="68580" marT="0" marB="0" anchor="ctr"/>
                </a:tc>
              </a:tr>
              <a:tr h="824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penyimpanan perbekalan farmasi yang baik dan benar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SKP untuk 5 tahun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</a:t>
                      </a:r>
                      <a:r>
                        <a:rPr lang="en-US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 </a:t>
                      </a: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Daftar Tilik</a:t>
                      </a:r>
                    </a:p>
                  </a:txBody>
                  <a:tcPr marL="68580" marR="68580" marT="0" marB="0" anchor="ctr"/>
                </a:tc>
              </a:tr>
              <a:tr h="824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pelayanan swamedikasi dan atau pelayanan resep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SKP untuk 5 tahun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</a:t>
                      </a:r>
                      <a:r>
                        <a:rPr lang="en-US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Rekaman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Daftar Tilik</a:t>
                      </a:r>
                    </a:p>
                  </a:txBody>
                  <a:tcPr marL="68580" marR="68580" marT="0" marB="0" anchor="ctr"/>
                </a:tc>
              </a:tr>
              <a:tr h="578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Menjadi Pendamping Minum Obat dan atau Home Pharmacy Care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SKP /Pasien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Informed Consent</a:t>
                      </a:r>
                    </a:p>
                  </a:txBody>
                  <a:tcPr marL="68580" marR="68580" marT="0" marB="0" anchor="ctr"/>
                </a:tc>
              </a:tr>
              <a:tr h="6697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Memberi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edukasi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kelompok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(minimal 10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orang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SKP/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hadir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materi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edukasi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2"/>
          <a:ext cx="9144000" cy="5241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307"/>
                <a:gridCol w="3966693"/>
                <a:gridCol w="1803042"/>
                <a:gridCol w="2768958"/>
              </a:tblGrid>
              <a:tr h="1084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Nilai</a:t>
                      </a:r>
                      <a:r>
                        <a:rPr lang="en-GB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maksimal</a:t>
                      </a:r>
                      <a:r>
                        <a:rPr lang="en-GB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bobot</a:t>
                      </a:r>
                      <a:r>
                        <a:rPr lang="en-GB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</a:t>
                      </a:r>
                      <a:r>
                        <a:rPr lang="en-GB" sz="16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GB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</a:t>
                      </a:r>
                      <a:r>
                        <a:rPr lang="en-GB" sz="16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Alat Bukti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</a:tr>
              <a:tr h="824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pemantauan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terapi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SKP untuk 5 tahun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</a:t>
                      </a:r>
                      <a:r>
                        <a:rPr lang="en-US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 </a:t>
                      </a: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Daftar Tilik</a:t>
                      </a:r>
                    </a:p>
                  </a:txBody>
                  <a:tcPr marL="68580" marR="68580" marT="0" marB="0" anchor="ctr"/>
                </a:tc>
              </a:tr>
              <a:tr h="824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Monitoring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Efek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Samping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(MESO)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</a:t>
                      </a: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Laporan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</a:t>
                      </a:r>
                      <a:r>
                        <a:rPr lang="en-US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 </a:t>
                      </a: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Daftar Tilik</a:t>
                      </a:r>
                    </a:p>
                  </a:txBody>
                  <a:tcPr marL="68580" marR="68580" marT="0" marB="0" anchor="ctr"/>
                </a:tc>
              </a:tr>
              <a:tr h="824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Terlibat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Pokja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SKP/Surat Keputusan (SK)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Surat Keputusan institusi yang berwenang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24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Membuat dan menyediakan brosur/leaflet</a:t>
                      </a: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/banner</a:t>
                      </a: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untuk informasi aktif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SKP untuk 5 tahun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Brosur/leaflet</a:t>
                      </a: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/banner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24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5649" marR="456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berkaitan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untuk 5 tahun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Papan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nama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jas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Isosceles Triangle 2"/>
          <p:cNvSpPr/>
          <p:nvPr/>
        </p:nvSpPr>
        <p:spPr>
          <a:xfrm>
            <a:off x="8135007" y="5975131"/>
            <a:ext cx="472965" cy="50449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417" y="2438401"/>
            <a:ext cx="7704667" cy="19812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BIDANG </a:t>
            </a:r>
            <a:br>
              <a:rPr lang="en-US" sz="4800" b="1" dirty="0" smtClean="0"/>
            </a:br>
            <a:r>
              <a:rPr lang="en-US" sz="4800" b="1" dirty="0" smtClean="0"/>
              <a:t>PELAYANAN KEFARMASIAN </a:t>
            </a:r>
            <a:br>
              <a:rPr lang="en-US" sz="4800" b="1" dirty="0" smtClean="0"/>
            </a:br>
            <a:r>
              <a:rPr lang="en-US" sz="4800" b="1" dirty="0" smtClean="0"/>
              <a:t>(RUMAH SAKIT)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1" y="-3"/>
          <a:ext cx="9144000" cy="6363884"/>
        </p:xfrm>
        <a:graphic>
          <a:graphicData uri="http://schemas.openxmlformats.org/drawingml/2006/table">
            <a:tbl>
              <a:tblPr/>
              <a:tblGrid>
                <a:gridCol w="684739"/>
                <a:gridCol w="3261620"/>
                <a:gridCol w="1796716"/>
                <a:gridCol w="3400925"/>
              </a:tblGrid>
              <a:tr h="6697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Kegiatan Praktik </a:t>
                      </a:r>
                      <a:r>
                        <a:rPr lang="id-ID" sz="1400" b="1" dirty="0" smtClean="0">
                          <a:latin typeface="Arial"/>
                          <a:ea typeface="Calibri"/>
                          <a:cs typeface="Times New Roman"/>
                        </a:rPr>
                        <a:t>Profesi</a:t>
                      </a:r>
                      <a:endParaRPr lang="en-US" sz="1400" b="1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Calibri"/>
                          <a:cs typeface="Times New Roman"/>
                        </a:rPr>
                        <a:t>(BIDANG RS)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Nilai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maksimal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bobot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SKP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tahun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Alat Bukti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40112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Bagian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Radiofarmasi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78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 selama 5 tahun di bidang rumah sakit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 SKP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Hadir, 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Dosis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Dokumen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radiofarmaka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Monitoring dan melaporkan ESO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SKP/ Laporan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Laporan MESO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8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Penanganan dan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jaminan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utu</a:t>
                      </a: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Radiofarmaka SPECT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80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Dosis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Dokumen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radiofarmaka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</a:t>
                      </a: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jaminan 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</a:t>
                      </a: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utu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Radiofarmaka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PET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40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Dosis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Dokumen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radiofarmaka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Penanganan dan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jaminan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utu </a:t>
                      </a: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Radiofarmaka Terapi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Dosis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Dokumen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radiofarmaka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8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Penanganan limbah Radioaktif dan B3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Terlibat Dalam Pokja Kefarmasian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SKP / Surat Keputusan (SK)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Surat Keputusan Institusi yang berwenang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2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Peyimpanan dan pengadaan obat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5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709" marR="547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 peraturan organisasi yang berkaitan dengan praktek kefarmasian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untuk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melanggar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disipilin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etika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6" y="0"/>
          <a:ext cx="9144006" cy="6026844"/>
        </p:xfrm>
        <a:graphic>
          <a:graphicData uri="http://schemas.openxmlformats.org/drawingml/2006/table">
            <a:tbl>
              <a:tblPr/>
              <a:tblGrid>
                <a:gridCol w="684741"/>
                <a:gridCol w="3697599"/>
                <a:gridCol w="1858583"/>
                <a:gridCol w="2903083"/>
              </a:tblGrid>
              <a:tr h="828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Kegiatan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Praktik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Profesi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Nilai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maksimal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bobot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 SKP </a:t>
                      </a: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tahun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Alat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Bukti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4106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Calibri"/>
                          <a:cs typeface="Times New Roman"/>
                        </a:rPr>
                        <a:t>Bagian Central Sterile Supply Department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3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 selama 5 tahun di bidang rumah sakit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 SKP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Hadir, Tilikan alkes dan bahan yang disterilisasi, Lembar sterilisasi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proses sterilisasi alat/bahan untuk perawatan pasien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untuk 5 tahun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6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 dalam pemilihan peralatan dan bahan yang aman, efektif dan bermutu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SKP untuk 5 tahun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0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 pendokumentasian setiap aktivitas pembersihan, desinfeksi, maupun sterilisasi sebagai bagian dari program upaya pengendalian mutu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untuk 5 tahun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0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 peraturan organisasi yang berkaitan dengan praktek kefarmasian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untuk 5 tahun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melanggar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disipilin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etika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" y="1"/>
          <a:ext cx="9143998" cy="6725129"/>
        </p:xfrm>
        <a:graphic>
          <a:graphicData uri="http://schemas.openxmlformats.org/drawingml/2006/table">
            <a:tbl>
              <a:tblPr/>
              <a:tblGrid>
                <a:gridCol w="722620"/>
                <a:gridCol w="3902141"/>
                <a:gridCol w="1951072"/>
                <a:gridCol w="2568165"/>
              </a:tblGrid>
              <a:tr h="5537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Kegiatan Praktik Profesi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Nilai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maksimal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bobot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SKP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tahun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>
                          <a:latin typeface="Arial"/>
                          <a:ea typeface="Calibri"/>
                          <a:cs typeface="Times New Roman"/>
                        </a:rPr>
                        <a:t>Alat Bukti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274789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Calibri"/>
                          <a:cs typeface="Times New Roman"/>
                        </a:rPr>
                        <a:t>Bagian Pelayanan Produksi Farmasi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29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 selama 5 tahun di bidang rumah sakit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 SKP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Hadir, Tilikan Skrining Resep,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 produksi, Laporan evaluasi fasilitas produksi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9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perencanaan kegiatan dalam rangka penyiapan produksi sediaan steril dan non steril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4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Kegiatan review permintaan resep sediaan steril dan non steril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Resep,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5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Kegiatan preparasi sediaan sediaan steril dan non steril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Resep,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Kegiatan memeriksa hasil produksi sediaan steril dan non steril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2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Penyusunan laporan bulanan (Jumlah pasien kemoterapi, jumlah pencampuran obat suntik kanker dan obat suntik non kanker dan jumlah produksi sediaan non steril)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49" marR="456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 peraturan organisasi yang berkaitan dengan praktek kefarmasian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untuk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melanggar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disipilin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etika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4" y="0"/>
          <a:ext cx="9144006" cy="6706444"/>
        </p:xfrm>
        <a:graphic>
          <a:graphicData uri="http://schemas.openxmlformats.org/drawingml/2006/table">
            <a:tbl>
              <a:tblPr/>
              <a:tblGrid>
                <a:gridCol w="722621"/>
                <a:gridCol w="3902143"/>
                <a:gridCol w="1951075"/>
                <a:gridCol w="2568167"/>
              </a:tblGrid>
              <a:tr h="5537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  <a:endParaRPr lang="en-US" sz="13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  <a:endParaRPr lang="en-US" sz="13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Nilai</a:t>
                      </a:r>
                      <a:r>
                        <a:rPr lang="en-GB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maksimal</a:t>
                      </a:r>
                      <a:r>
                        <a:rPr lang="en-GB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bobot</a:t>
                      </a:r>
                      <a:r>
                        <a:rPr lang="en-GB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</a:t>
                      </a:r>
                      <a:r>
                        <a:rPr lang="en-GB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GB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</a:t>
                      </a:r>
                      <a:r>
                        <a:rPr lang="en-GB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endParaRPr lang="en-US" sz="13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Alat Bukti</a:t>
                      </a:r>
                      <a:endParaRPr lang="en-US" sz="13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32950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Bagian</a:t>
                      </a:r>
                      <a:r>
                        <a:rPr lang="en-US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Pengelolaan</a:t>
                      </a:r>
                      <a:r>
                        <a:rPr lang="en-US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perbekalan</a:t>
                      </a:r>
                      <a:r>
                        <a:rPr lang="en-US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farmasi</a:t>
                      </a:r>
                      <a:r>
                        <a:rPr lang="en-US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US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Gudang</a:t>
                      </a:r>
                      <a:r>
                        <a:rPr lang="en-US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Farmasi</a:t>
                      </a:r>
                      <a:endParaRPr lang="en-US" sz="13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6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3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 selama 5 tahun di bidang rumah sakit</a:t>
                      </a:r>
                      <a:endParaRPr lang="id-ID" sz="13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 SKP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Hadir, Tilikan </a:t>
                      </a: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perencanaan, permintaan dan stock perbekalan farmasi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laporan evaluasi pemasok 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0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3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perencanaan Perbekalan Farmasi secara lengkap dan tepat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2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A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nalisa harga, jenis dan jumlah sediaan pada usulan pembelian dalam rangka Pengadaan Perbekalan Farmasi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4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A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nalisa permintaan perbekalan farmasi dalam rangka Pendistribusian Perbekalan Farmasi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7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monitoring </a:t>
                      </a:r>
                      <a:r>
                        <a:rPr lang="id-ID" sz="13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pengelompokan </a:t>
                      </a:r>
                      <a:r>
                        <a:rPr lang="id-ID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perbekalan farmasi dalam rangka Penyimpanan sesuai persyaratan penyimpanan obat yang benar dengan lengkap dan tepat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R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ekapitulasi daftar usulan perbekalan farmasi dalam rangka Penghapusan Perbekalan Farmasi setiap bulan secara lengkap dan tepat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untuk 5 tahun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US" sz="13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2029" marR="420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 peraturan organisasi yang berkaitan dengan praktek kefarmasian</a:t>
                      </a:r>
                      <a:endParaRPr lang="id-ID" sz="13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untuk 5 tahun</a:t>
                      </a:r>
                      <a:endParaRPr lang="id-ID" sz="13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melanggar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disipilin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etika</a:t>
                      </a:r>
                      <a:r>
                        <a:rPr lang="en-US" sz="13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3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</a:t>
                      </a:r>
                      <a:endParaRPr lang="id-ID" sz="13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" y="-20883"/>
          <a:ext cx="9144000" cy="6539156"/>
        </p:xfrm>
        <a:graphic>
          <a:graphicData uri="http://schemas.openxmlformats.org/drawingml/2006/table">
            <a:tbl>
              <a:tblPr/>
              <a:tblGrid>
                <a:gridCol w="722620"/>
                <a:gridCol w="3902143"/>
                <a:gridCol w="1951073"/>
                <a:gridCol w="2568164"/>
              </a:tblGrid>
              <a:tr h="7163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5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  <a:endParaRPr lang="en-US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Nilai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maksimal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bobot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Alat Bukti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29976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Bagian</a:t>
                      </a:r>
                      <a:r>
                        <a:rPr lang="en-US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farmasi</a:t>
                      </a:r>
                      <a:r>
                        <a:rPr lang="en-US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3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 selama 5 tahun di bidang rumah sakit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 SKP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Hadir, Tilikan Skrining Resep, PMR, Lembar Konseling, Informed Consent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3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Pemantauan terapi  Obat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7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Monitoring Efek Samping Obat (MESO)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Laporan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2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Pelayanan informasi obat di instalasi farmasi secara aktif dan pasif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5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Evaluasi penggunaan obat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Laporan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evaluasi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endParaRPr lang="id-ID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1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visite / ronde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9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US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dispensing sediaan steril dan atau sitostatika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Prosedur Operasional, Catatan, Rekaman, Daftar Tilik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9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</a:p>
                  </a:txBody>
                  <a:tcPr marL="44375" marR="44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 peraturan organisasi yang berkaitan dengan praktek kefarmasian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untuk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Jas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melanggar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disipilin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etika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</a:t>
                      </a:r>
                      <a:endParaRPr lang="id-ID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92" y="2438401"/>
            <a:ext cx="7704667" cy="19812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BIDANG DISTRIBUSI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-113314"/>
          <a:ext cx="9144000" cy="6908623"/>
        </p:xfrm>
        <a:graphic>
          <a:graphicData uri="http://schemas.openxmlformats.org/drawingml/2006/table">
            <a:tbl>
              <a:tblPr/>
              <a:tblGrid>
                <a:gridCol w="816715"/>
                <a:gridCol w="3952265"/>
                <a:gridCol w="1515910"/>
                <a:gridCol w="2859110"/>
              </a:tblGrid>
              <a:tr h="911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</a:t>
                      </a:r>
                      <a:r>
                        <a:rPr lang="id-ID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</a:t>
                      </a:r>
                      <a:endParaRPr lang="en-US" sz="14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(BIDANG DISTRIBUSI)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Nilai</a:t>
                      </a:r>
                      <a:r>
                        <a:rPr lang="en-GB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maksimal</a:t>
                      </a:r>
                      <a:r>
                        <a:rPr lang="en-GB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bobot</a:t>
                      </a:r>
                      <a:r>
                        <a:rPr lang="en-GB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</a:t>
                      </a:r>
                      <a:r>
                        <a:rPr lang="en-GB" sz="14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GB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</a:t>
                      </a:r>
                      <a:r>
                        <a:rPr lang="en-GB" sz="14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Alat Bukti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412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</a:t>
                      </a: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 selama 5 tahun di bidang distribusi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</a:t>
                      </a:r>
                      <a:endParaRPr lang="en-US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pelatihan CDOB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SKP /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SPO, Pedoman, dan Catatan Pelatihan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3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endParaRPr lang="en-US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 atau bertanggung jawab pada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prinsip dasar seleksi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Kriteria Seleksi Obat, SPO Estimasi Kebutuhan Obat (Perencanaan)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8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endParaRPr lang="en-US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 i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Inventory Control Management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Dokumen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Pareto-ABC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endParaRPr lang="en-US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pengadaan yang baik dan benar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Pengadaan, Surat Pesanan, SPO Penerimaan, Check list Penerimaan dan SPO Penyimpanan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endParaRPr lang="en-US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monitoring status pesanan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Monitoring Status Pesanan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6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endParaRPr lang="en-US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 Yang Baik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Penyimpanan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3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8.</a:t>
                      </a:r>
                      <a:endParaRPr lang="en-US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monitoring dan pengawasan suhu dan kelembaban tempat penyimpanan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Pengendalian lingkungan, penyimpanan serta catatan suhu dan kelembaban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7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9.</a:t>
                      </a:r>
                      <a:endParaRPr lang="en-US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 yang baik dan benar untuk penyimpanan yang diatur peraturan (Narkotika dan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Psikotropika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serta prekursor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Penyimpanan Narkotika dan atau </a:t>
                      </a:r>
                      <a:r>
                        <a:rPr lang="id-ID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Psikotropika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prekursor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1" y="142876"/>
            <a:ext cx="7499351" cy="9286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3600" b="1" dirty="0" smtClean="0">
                <a:solidFill>
                  <a:schemeClr val="tx2">
                    <a:satMod val="130000"/>
                  </a:schemeClr>
                </a:solidFill>
              </a:rPr>
              <a:t>PP 51/2009 : Pekerjaan Kefarmasian</a:t>
            </a:r>
            <a:endParaRPr lang="en-US" sz="36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4413" y="1214422"/>
            <a:ext cx="7643867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b="1" dirty="0"/>
              <a:t>PRAKTEK APOTEKER: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4000500" y="4071938"/>
            <a:ext cx="1928813" cy="5715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b="1" dirty="0">
                <a:solidFill>
                  <a:schemeClr val="bg1"/>
                </a:solidFill>
                <a:latin typeface="Arial Narrow" pitchFamily="34" charset="0"/>
              </a:rPr>
              <a:t>APOTEKER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29063" y="5072063"/>
            <a:ext cx="1928812" cy="5715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b="1" dirty="0" smtClean="0">
                <a:solidFill>
                  <a:schemeClr val="bg1"/>
                </a:solidFill>
                <a:latin typeface="Arial Narrow" pitchFamily="34" charset="0"/>
              </a:rPr>
              <a:t>Praktek/Kerja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000496" y="1857364"/>
            <a:ext cx="1643075" cy="6429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dirty="0"/>
              <a:t>Syarat  Legal </a:t>
            </a:r>
            <a:r>
              <a:rPr lang="id-ID" sz="1600" b="1" dirty="0"/>
              <a:t>Status</a:t>
            </a:r>
            <a:endParaRPr lang="en-US" sz="1600" b="1" dirty="0"/>
          </a:p>
        </p:txBody>
      </p:sp>
      <p:sp>
        <p:nvSpPr>
          <p:cNvPr id="9" name="Oval 8"/>
          <p:cNvSpPr/>
          <p:nvPr/>
        </p:nvSpPr>
        <p:spPr>
          <a:xfrm>
            <a:off x="6572264" y="2643182"/>
            <a:ext cx="1643075" cy="6429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/>
              <a:t>Syarat  Legal </a:t>
            </a:r>
            <a:r>
              <a:rPr lang="id-ID" sz="1200" b="1" dirty="0"/>
              <a:t>Administratif</a:t>
            </a:r>
            <a:endParaRPr lang="en-US" sz="1200" b="1" dirty="0"/>
          </a:p>
        </p:txBody>
      </p:sp>
      <p:sp>
        <p:nvSpPr>
          <p:cNvPr id="10" name="Oval 9"/>
          <p:cNvSpPr/>
          <p:nvPr/>
        </p:nvSpPr>
        <p:spPr>
          <a:xfrm>
            <a:off x="1928793" y="2571744"/>
            <a:ext cx="1643075" cy="6429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/>
              <a:t>Syarat </a:t>
            </a:r>
            <a:r>
              <a:rPr lang="id-ID" sz="1200" b="1" dirty="0"/>
              <a:t>Kompetensi</a:t>
            </a:r>
            <a:endParaRPr lang="en-US" sz="1200" b="1" dirty="0"/>
          </a:p>
        </p:txBody>
      </p:sp>
      <p:sp>
        <p:nvSpPr>
          <p:cNvPr id="11" name="Down Arrow 10"/>
          <p:cNvSpPr/>
          <p:nvPr/>
        </p:nvSpPr>
        <p:spPr>
          <a:xfrm>
            <a:off x="4786315" y="4714884"/>
            <a:ext cx="142876" cy="35719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00496" y="2643182"/>
            <a:ext cx="1643075" cy="6429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/>
              <a:t>Syarat  Profesi </a:t>
            </a:r>
            <a:r>
              <a:rPr lang="id-ID" sz="1200" b="1" dirty="0"/>
              <a:t>Organisasi</a:t>
            </a:r>
            <a:endParaRPr lang="en-US" sz="1200" b="1" dirty="0"/>
          </a:p>
        </p:txBody>
      </p:sp>
      <p:sp>
        <p:nvSpPr>
          <p:cNvPr id="14" name="Bent-Up Arrow 13"/>
          <p:cNvSpPr/>
          <p:nvPr/>
        </p:nvSpPr>
        <p:spPr>
          <a:xfrm rot="16200000" flipV="1">
            <a:off x="3000376" y="1714501"/>
            <a:ext cx="428625" cy="1143000"/>
          </a:xfrm>
          <a:prstGeom prst="bentUpArrow">
            <a:avLst>
              <a:gd name="adj1" fmla="val 11310"/>
              <a:gd name="adj2" fmla="val 18074"/>
              <a:gd name="adj3" fmla="val 33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69" name="TextBox 14"/>
          <p:cNvSpPr txBox="1">
            <a:spLocks noChangeArrowheads="1"/>
          </p:cNvSpPr>
          <p:nvPr/>
        </p:nvSpPr>
        <p:spPr bwMode="auto">
          <a:xfrm>
            <a:off x="2214563" y="1857376"/>
            <a:ext cx="1714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altLang="id-ID" sz="1400">
                <a:latin typeface="Gill Sans MT" pitchFamily="34" charset="0"/>
              </a:rPr>
              <a:t>Sertf. Kompetensi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16" name="Bent-Up Arrow 15"/>
          <p:cNvSpPr/>
          <p:nvPr/>
        </p:nvSpPr>
        <p:spPr>
          <a:xfrm flipH="1">
            <a:off x="2571751" y="3357563"/>
            <a:ext cx="1285875" cy="1000125"/>
          </a:xfrm>
          <a:prstGeom prst="bentUpArrow">
            <a:avLst>
              <a:gd name="adj1" fmla="val 6462"/>
              <a:gd name="adj2" fmla="val 7771"/>
              <a:gd name="adj3" fmla="val 187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71" name="TextBox 16"/>
          <p:cNvSpPr txBox="1">
            <a:spLocks noChangeArrowheads="1"/>
          </p:cNvSpPr>
          <p:nvPr/>
        </p:nvSpPr>
        <p:spPr bwMode="auto">
          <a:xfrm>
            <a:off x="1928814" y="4286251"/>
            <a:ext cx="1714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altLang="id-ID" sz="1400">
                <a:latin typeface="Gill Sans MT" pitchFamily="34" charset="0"/>
              </a:rPr>
              <a:t>Ujian Kompetensi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18" name="Bent Arrow 17"/>
          <p:cNvSpPr/>
          <p:nvPr/>
        </p:nvSpPr>
        <p:spPr>
          <a:xfrm rot="3841650">
            <a:off x="3307557" y="3309144"/>
            <a:ext cx="1357312" cy="311151"/>
          </a:xfrm>
          <a:prstGeom prst="bentArrow">
            <a:avLst>
              <a:gd name="adj1" fmla="val 10118"/>
              <a:gd name="adj2" fmla="val 17407"/>
              <a:gd name="adj3" fmla="val 25000"/>
              <a:gd name="adj4" fmla="val 874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1773" name="TextBox 18"/>
          <p:cNvSpPr txBox="1">
            <a:spLocks noChangeArrowheads="1"/>
          </p:cNvSpPr>
          <p:nvPr/>
        </p:nvSpPr>
        <p:spPr bwMode="auto">
          <a:xfrm>
            <a:off x="3214688" y="3429001"/>
            <a:ext cx="10001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400">
                <a:latin typeface="Gill Sans MT" pitchFamily="34" charset="0"/>
              </a:rPr>
              <a:t>Sertifikasi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20" name="Bent-Up Arrow 19"/>
          <p:cNvSpPr/>
          <p:nvPr/>
        </p:nvSpPr>
        <p:spPr>
          <a:xfrm flipV="1">
            <a:off x="5715001" y="2071689"/>
            <a:ext cx="1714500" cy="500062"/>
          </a:xfrm>
          <a:prstGeom prst="bentUpArrow">
            <a:avLst>
              <a:gd name="adj1" fmla="val 11310"/>
              <a:gd name="adj2" fmla="val 18074"/>
              <a:gd name="adj3" fmla="val 33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75" name="TextBox 20"/>
          <p:cNvSpPr txBox="1">
            <a:spLocks noChangeArrowheads="1"/>
          </p:cNvSpPr>
          <p:nvPr/>
        </p:nvSpPr>
        <p:spPr bwMode="auto">
          <a:xfrm>
            <a:off x="6429376" y="1785939"/>
            <a:ext cx="12858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400">
                <a:latin typeface="Gill Sans MT" pitchFamily="34" charset="0"/>
              </a:rPr>
              <a:t>STR-Apoteker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23" name="Down Arrow 22"/>
          <p:cNvSpPr/>
          <p:nvPr/>
        </p:nvSpPr>
        <p:spPr>
          <a:xfrm flipV="1">
            <a:off x="5072064" y="3573464"/>
            <a:ext cx="142875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77" name="TextBox 23"/>
          <p:cNvSpPr txBox="1">
            <a:spLocks noChangeArrowheads="1"/>
          </p:cNvSpPr>
          <p:nvPr/>
        </p:nvSpPr>
        <p:spPr bwMode="auto">
          <a:xfrm>
            <a:off x="4643439" y="3286126"/>
            <a:ext cx="13573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400">
                <a:latin typeface="Gill Sans MT" pitchFamily="34" charset="0"/>
              </a:rPr>
              <a:t>Standar Profesi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25" name="Down Arrow 24"/>
          <p:cNvSpPr/>
          <p:nvPr/>
        </p:nvSpPr>
        <p:spPr>
          <a:xfrm rot="5400000" flipV="1">
            <a:off x="6036469" y="2607469"/>
            <a:ext cx="142875" cy="785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79" name="TextBox 25"/>
          <p:cNvSpPr txBox="1">
            <a:spLocks noChangeArrowheads="1"/>
          </p:cNvSpPr>
          <p:nvPr/>
        </p:nvSpPr>
        <p:spPr bwMode="auto">
          <a:xfrm>
            <a:off x="5514975" y="2643189"/>
            <a:ext cx="1143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400">
                <a:latin typeface="Gill Sans MT" pitchFamily="34" charset="0"/>
              </a:rPr>
              <a:t>Rekomendasi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4598988" y="3373439"/>
            <a:ext cx="142875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81" name="TextBox 27"/>
          <p:cNvSpPr txBox="1">
            <a:spLocks noChangeArrowheads="1"/>
          </p:cNvSpPr>
          <p:nvPr/>
        </p:nvSpPr>
        <p:spPr bwMode="auto">
          <a:xfrm>
            <a:off x="4143376" y="3714751"/>
            <a:ext cx="10001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400">
                <a:latin typeface="Gill Sans MT" pitchFamily="34" charset="0"/>
              </a:rPr>
              <a:t>Binwas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29" name="Bent-Up Arrow 28"/>
          <p:cNvSpPr/>
          <p:nvPr/>
        </p:nvSpPr>
        <p:spPr>
          <a:xfrm rot="5400000" flipV="1">
            <a:off x="6143627" y="3214688"/>
            <a:ext cx="1071562" cy="1357313"/>
          </a:xfrm>
          <a:prstGeom prst="bentUpArrow">
            <a:avLst>
              <a:gd name="adj1" fmla="val 5250"/>
              <a:gd name="adj2" fmla="val 10196"/>
              <a:gd name="adj3" fmla="val 19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83" name="TextBox 29"/>
          <p:cNvSpPr txBox="1">
            <a:spLocks noChangeArrowheads="1"/>
          </p:cNvSpPr>
          <p:nvPr/>
        </p:nvSpPr>
        <p:spPr bwMode="auto">
          <a:xfrm>
            <a:off x="6429375" y="4287839"/>
            <a:ext cx="14287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altLang="id-ID" sz="1400">
                <a:latin typeface="Gill Sans MT" pitchFamily="34" charset="0"/>
              </a:rPr>
              <a:t>Surat Ijin Praktek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33" name="Down Arrow 32"/>
          <p:cNvSpPr/>
          <p:nvPr/>
        </p:nvSpPr>
        <p:spPr>
          <a:xfrm rot="3060000">
            <a:off x="6510338" y="3090864"/>
            <a:ext cx="134937" cy="12271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85" name="TextBox 33"/>
          <p:cNvSpPr txBox="1">
            <a:spLocks noChangeArrowheads="1"/>
          </p:cNvSpPr>
          <p:nvPr/>
        </p:nvSpPr>
        <p:spPr bwMode="auto">
          <a:xfrm>
            <a:off x="6072188" y="3929063"/>
            <a:ext cx="10001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400">
                <a:latin typeface="Gill Sans MT" pitchFamily="34" charset="0"/>
              </a:rPr>
              <a:t>Binwas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31786" name="TextBox 34"/>
          <p:cNvSpPr txBox="1">
            <a:spLocks noChangeArrowheads="1"/>
          </p:cNvSpPr>
          <p:nvPr/>
        </p:nvSpPr>
        <p:spPr bwMode="auto">
          <a:xfrm>
            <a:off x="4857751" y="4714876"/>
            <a:ext cx="10715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altLang="id-ID" sz="1400">
                <a:latin typeface="Gill Sans MT" pitchFamily="34" charset="0"/>
              </a:rPr>
              <a:t>Wewenang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327818" y="3101459"/>
            <a:ext cx="257175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latin typeface="+mn-lt"/>
                <a:cs typeface="+mn-cs"/>
              </a:rPr>
              <a:t>Syarat Keahlian</a:t>
            </a:r>
            <a:endParaRPr lang="en-US" b="1" dirty="0">
              <a:latin typeface="+mn-lt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7244557" y="3101459"/>
            <a:ext cx="257175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latin typeface="+mn-lt"/>
                <a:cs typeface="+mn-cs"/>
              </a:rPr>
              <a:t>Syarat Legitimasi</a:t>
            </a:r>
            <a:endParaRPr lang="en-US" b="1" dirty="0">
              <a:latin typeface="+mn-lt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214439" y="1643063"/>
            <a:ext cx="7643812" cy="500062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357688" y="1628801"/>
            <a:ext cx="1071563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MENTERI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88225" y="2461462"/>
            <a:ext cx="164468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Dinkes Kab/Kota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100721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" y="62188"/>
          <a:ext cx="9144001" cy="6409974"/>
        </p:xfrm>
        <a:graphic>
          <a:graphicData uri="http://schemas.openxmlformats.org/drawingml/2006/table">
            <a:tbl>
              <a:tblPr/>
              <a:tblGrid>
                <a:gridCol w="579550"/>
                <a:gridCol w="4056845"/>
                <a:gridCol w="1352282"/>
                <a:gridCol w="3155324"/>
              </a:tblGrid>
              <a:tr h="9787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</a:t>
                      </a:r>
                      <a:r>
                        <a:rPr lang="id-ID" sz="15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</a:t>
                      </a:r>
                      <a:endParaRPr lang="en-US" sz="15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(BIDANG DISTRIBUSI)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Nilai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maksimal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bobot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Alat Bukti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10.</a:t>
                      </a:r>
                      <a:endParaRPr lang="id-ID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 obat khusus (sitostatika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vaksin</a:t>
                      </a: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Penanganan Obat Khusus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11.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perawatan peralatan penyimpanan (refrigerator dsb)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dan Catatan Pembersihan Peralatan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12.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pencegahan pencurian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 Gudang Penyimpanan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13.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pengelolaan obat rusak dan kadaluwarsa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Monitoring ED Obat, SPO Penyimpanan Obat ED atau Rusak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14.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distribusi dan transportasi yang baik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Distribusi Sediaan Farmasi dan Alat Kesehatan serta SPO Transportasi (dilakukan sendiri maupun pihak III)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monitoring status pelanggan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Monitoring Status Pelanggan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analisa dan verifikasi pemesanan oleh pelanggan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dan Check list Analisa dan Verifikasi Pemesanan, Kualifikasi Pelanggan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" y="1"/>
          <a:ext cx="9144001" cy="6927334"/>
        </p:xfrm>
        <a:graphic>
          <a:graphicData uri="http://schemas.openxmlformats.org/drawingml/2006/table">
            <a:tbl>
              <a:tblPr/>
              <a:tblGrid>
                <a:gridCol w="502277"/>
                <a:gridCol w="4266702"/>
                <a:gridCol w="1309850"/>
                <a:gridCol w="3065172"/>
              </a:tblGrid>
              <a:tr h="7984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</a:t>
                      </a:r>
                      <a:r>
                        <a:rPr lang="id-ID" sz="15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</a:t>
                      </a:r>
                      <a:endParaRPr lang="en-US" sz="15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5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(BIDANG DISTRIBUSI)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Nilai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maksimal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bobot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GB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</a:t>
                      </a:r>
                      <a:r>
                        <a:rPr lang="en-GB" sz="15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5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Alat Bukti</a:t>
                      </a:r>
                      <a:endParaRPr lang="en-US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2699" marR="226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</a:t>
                      </a: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nformasi tentang obat yang ditarik kembali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Penarikan Sediaan Farmasi dan Alat Kesehatan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18.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 obat kembalian dan obat yang ditarik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Penarikan Sediaan Farmasi dan Alat Kesehatan, SPO Penanganan Keluhan Pelanggan dan SPO Penanganan Produk Kembalian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19.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pemusnahan obat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Pemusnahan Obat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tindakan pencegahan dan pengendalian resiko / Corrective Action Preventive Action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Tindakan Perbaikan dan Pencegahan serta Pengendalian Perubahan Proses Kritis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upaya pencegahan penyalah gunaan dan pemalsuan obat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 Penerimaan Obat, dan SPO Pengawasan Mutu Obat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tata kelola administrasi dan pelaporan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SKP /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Catatan, buku, rekapitulasi dan laporan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23.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berkaitan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SKP untuk 5 tahun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melanggar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disipilin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etika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</a:t>
                      </a:r>
                      <a:endParaRPr lang="id-ID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376" y="2229853"/>
            <a:ext cx="7704667" cy="19812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BIDANG INDUSTRI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32083" y="-153153"/>
          <a:ext cx="9176084" cy="7022120"/>
        </p:xfrm>
        <a:graphic>
          <a:graphicData uri="http://schemas.openxmlformats.org/drawingml/2006/table">
            <a:tbl>
              <a:tblPr/>
              <a:tblGrid>
                <a:gridCol w="515409"/>
                <a:gridCol w="3679103"/>
                <a:gridCol w="1497421"/>
                <a:gridCol w="3484151"/>
              </a:tblGrid>
              <a:tr h="7317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No.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Kegiatan Praktik </a:t>
                      </a:r>
                      <a:r>
                        <a:rPr lang="id-ID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Profesi</a:t>
                      </a:r>
                      <a:endParaRPr lang="en-US" sz="13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(BIDANG</a:t>
                      </a:r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INDUSTRI)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Nilai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maksimal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bobot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SKP </a:t>
                      </a:r>
                      <a:r>
                        <a:rPr lang="en-GB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selama</a:t>
                      </a:r>
                      <a:r>
                        <a:rPr lang="en-GB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5 </a:t>
                      </a:r>
                      <a:r>
                        <a:rPr lang="en-GB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tahun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Alat Bukti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210312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Bagian </a:t>
                      </a:r>
                      <a:r>
                        <a:rPr lang="id-ID" sz="13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Pengawasan Mutu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</a:t>
                      </a: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Kode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3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Bagian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: 1)</a:t>
                      </a:r>
                      <a:endParaRPr lang="en-US" sz="13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72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Bekerja selama 5 tahun di bidang industri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SIKA 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uji laboratorium dan validasi metoda analisa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Metoda Analisa, SPO Validasi Metoda Analisas dan Sertifikat Hasil Analisis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0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1.3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uji stabilitas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Uji/Studi Stabilitas, SPO Retained Samples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2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1.4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Cara Berlaboratorium Yang Baik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Pedoman GLP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Inspeksi Diri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Pembentukan Tim, Jadwal Inspeksi Diri dan Laporan Hasil Inspeksi Diri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3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1.6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Penanganan Keluhan Konsumen, Obat Kembalian Dan Penarikan Obat Jadi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Penanganan Keluhan Konsumen, Penarikan Obat, SPO Penanganan Keluhan Pelanggan dan SPO Penanganan Produk Kembalian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Kalibrasi, Kualifikasi dan Validasi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Melakukan Kalibrasi, Kualifikasi dan Validasi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7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1.8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UKK dan K3 (EHS)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Hasil Audit EHS, Adanya Sistem Penanganan Bahan, Bahan Kemas, Produk Ruahan, Produk Antara dan Produk Jadi, HasilEvaluasi terhadap mehanical dan elec­trical safety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1.9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Penyusunan Data Pendukung Untuk Registrasi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Arsip Data Penilaian/ Registrasi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2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1.10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laksanaan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pelatihan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kompetensi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karyawan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Bagian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Pengawasan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Mutu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Arsip Data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Pelatihan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Kompetensi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8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1.11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488" marR="41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Mematuhi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peraturan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organisasi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berkaitan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praktek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kefarmasian</a:t>
                      </a:r>
                      <a:endParaRPr lang="id-ID" sz="12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10 SKP untuk 5 tahun</a:t>
                      </a:r>
                      <a:endParaRPr lang="id-ID" sz="12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Tidak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ada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catatan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melanggar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disipilin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etika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profesi</a:t>
                      </a:r>
                      <a:endParaRPr lang="id-ID" sz="12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1" y="2"/>
          <a:ext cx="9144001" cy="6520644"/>
        </p:xfrm>
        <a:graphic>
          <a:graphicData uri="http://schemas.openxmlformats.org/drawingml/2006/table">
            <a:tbl>
              <a:tblPr/>
              <a:tblGrid>
                <a:gridCol w="677289"/>
                <a:gridCol w="4063736"/>
                <a:gridCol w="2031867"/>
                <a:gridCol w="2371109"/>
              </a:tblGrid>
              <a:tr h="6270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No.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Kegiatan Praktik Profesi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Nilai</a:t>
                      </a:r>
                      <a:r>
                        <a:rPr lang="en-GB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14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maksimal</a:t>
                      </a:r>
                      <a:r>
                        <a:rPr lang="en-GB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14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bobot</a:t>
                      </a:r>
                      <a:r>
                        <a:rPr lang="en-GB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SKP </a:t>
                      </a:r>
                      <a:r>
                        <a:rPr lang="en-GB" sz="14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selama</a:t>
                      </a:r>
                      <a:r>
                        <a:rPr lang="en-GB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5 </a:t>
                      </a:r>
                      <a:r>
                        <a:rPr lang="en-GB" sz="14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tahun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Alat Bukti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410253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d-ID" sz="1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Bagian </a:t>
                      </a:r>
                      <a:r>
                        <a:rPr lang="id-ID" sz="1400" b="1">
                          <a:highlight>
                            <a:srgbClr val="FFFF00"/>
                          </a:highligh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Pemastian Mutu</a:t>
                      </a:r>
                      <a:r>
                        <a:rPr lang="en-US" sz="1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(Kode Bagian : 2)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87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</a:t>
                      </a: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Bekerja selama 5 tahun di bidang industri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SIKA</a:t>
                      </a: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penyelidikan kegagalan, penyimpangan bets, prosedur pengolahan dan pengemasan ulang 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Kegagalan Produksi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3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 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Rancang Bangun Fasilitas Dan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Penyiapan 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Sertifikasi CPOB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Gambar Lay Out Gedung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</a:t>
                      </a: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Inspeksi Diri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Pembentukan Tim, Jadwal Inspeksi Diri dan Laporan Hasil Inspeksi Diri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3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2.5</a:t>
                      </a: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Penanganan Keluhan Konsumen, Obat Kembalian Dan Penarikan Obat Jadi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Penanganan Keluhan Konsumen, Penarikan Obat, SPO Penanganan Keluhan Pelanggan dan SPO Penanganan Produk Kembalian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5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2.6</a:t>
                      </a: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Penilaian Pemasok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Penilaian Pemasok, Dan Hasil Monitoring Pemasok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8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2.7</a:t>
                      </a: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Pengelolaan Pengendalian Dokumen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Pengelolaan  Pengendalian Dokumen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483905"/>
          <a:ext cx="9144000" cy="4956529"/>
        </p:xfrm>
        <a:graphic>
          <a:graphicData uri="http://schemas.openxmlformats.org/drawingml/2006/table">
            <a:tbl>
              <a:tblPr/>
              <a:tblGrid>
                <a:gridCol w="677289"/>
                <a:gridCol w="4063735"/>
                <a:gridCol w="2031867"/>
                <a:gridCol w="2371109"/>
              </a:tblGrid>
              <a:tr h="6297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program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uji stabilitas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uji stabilitas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5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program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Kalibrasi, Kualifikasi dan Validasi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Melakukan Kalibrasi, Kualifikasi dan Validasi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Penyusunan Data Pendukung Untuk Registrasi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Arsip Data Penilaian/ Registrasi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nyimpanan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dokumen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produksi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sampel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</a:t>
                      </a: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retained samples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melakukan penyimpanan dokumen produksi dan sample poduk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5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pelaksanaan </a:t>
                      </a:r>
                      <a:r>
                        <a:rPr lang="en-US" sz="1400" i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Product Quality Review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(PQR) atau </a:t>
                      </a:r>
                      <a:r>
                        <a:rPr lang="en-US" sz="1400" i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Annual Product Review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(APR)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melakukan PQR dan APR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4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laksanaan pelatihan dan kompetensi karyawan di Bagian Pemastian Mutu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Arsip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data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pelaksanaan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pelatihan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kompetensi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4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2.14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Mematuhi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peraturan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organisasi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berkaitan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praktek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kefarmasian</a:t>
                      </a:r>
                      <a:endParaRPr lang="id-ID" sz="1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10 SKP untuk 5 tahun</a:t>
                      </a:r>
                      <a:endParaRPr lang="id-ID" sz="14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Tidak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ada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catatan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melanggar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disipilin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etika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profesi</a:t>
                      </a:r>
                      <a:endParaRPr lang="id-ID" sz="1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216793"/>
          <a:ext cx="9144001" cy="1248728"/>
        </p:xfrm>
        <a:graphic>
          <a:graphicData uri="http://schemas.openxmlformats.org/drawingml/2006/table">
            <a:tbl>
              <a:tblPr/>
              <a:tblGrid>
                <a:gridCol w="677289"/>
                <a:gridCol w="4063736"/>
                <a:gridCol w="2031867"/>
                <a:gridCol w="2371109"/>
              </a:tblGrid>
              <a:tr h="12487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Kegiatan Praktik Profesi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Nilai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maksimal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bobot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SKP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GB" sz="1400" b="1" dirty="0">
                          <a:latin typeface="Arial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en-GB" sz="1400" b="1" dirty="0" err="1">
                          <a:latin typeface="Arial"/>
                          <a:ea typeface="Calibri"/>
                          <a:cs typeface="Times New Roman"/>
                        </a:rPr>
                        <a:t>tahun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Alat Bukti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1" marR="582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" y="1"/>
          <a:ext cx="9144001" cy="6785442"/>
        </p:xfrm>
        <a:graphic>
          <a:graphicData uri="http://schemas.openxmlformats.org/drawingml/2006/table">
            <a:tbl>
              <a:tblPr/>
              <a:tblGrid>
                <a:gridCol w="677289"/>
                <a:gridCol w="3012395"/>
                <a:gridCol w="1459832"/>
                <a:gridCol w="3994485"/>
              </a:tblGrid>
              <a:tr h="744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No.</a:t>
                      </a:r>
                      <a:endParaRPr lang="en-US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Kegiatan Praktik Profesi</a:t>
                      </a:r>
                      <a:endParaRPr lang="en-US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Nilai</a:t>
                      </a:r>
                      <a:r>
                        <a:rPr lang="en-GB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12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maksimal</a:t>
                      </a:r>
                      <a:r>
                        <a:rPr lang="en-GB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12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bobot</a:t>
                      </a:r>
                      <a:r>
                        <a:rPr lang="en-GB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SKP </a:t>
                      </a:r>
                      <a:r>
                        <a:rPr lang="en-GB" sz="12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selama</a:t>
                      </a:r>
                      <a:r>
                        <a:rPr lang="en-GB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5 </a:t>
                      </a:r>
                      <a:r>
                        <a:rPr lang="en-GB" sz="12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tahun</a:t>
                      </a:r>
                      <a:endParaRPr lang="en-US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Alat Bukti</a:t>
                      </a:r>
                      <a:endParaRPr lang="en-US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26571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Bagian </a:t>
                      </a:r>
                      <a:r>
                        <a:rPr lang="id-ID" sz="1200" b="1" dirty="0">
                          <a:highlight>
                            <a:srgbClr val="FFFF00"/>
                          </a:highligh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Produksi</a:t>
                      </a:r>
                      <a:r>
                        <a:rPr lang="en-US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</a:t>
                      </a:r>
                      <a:r>
                        <a:rPr lang="en-US" sz="12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Kode</a:t>
                      </a:r>
                      <a:r>
                        <a:rPr lang="en-US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Bagian</a:t>
                      </a:r>
                      <a:r>
                        <a:rPr lang="en-US" sz="1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: 3)</a:t>
                      </a:r>
                      <a:endParaRPr lang="en-US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7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endParaRPr lang="en-US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Bekerja selama 5 tahun di bidang industri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SIKA</a:t>
                      </a: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Memahami Desain Formula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LaporanEvaluasi terhadap Desain Formula dan Validasi Proses Pembuatan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5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</a:t>
                      </a: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Penanganan Bahan/Material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Data MSDS Bahan/ Material, Penyimpan an Bahan/Material Yang Baik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7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</a:t>
                      </a:r>
                      <a:endParaRPr lang="en-US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Proses Pembuatan Obat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Pengolahan Induk dan Prosedur Pengemasan Induk untuk setiap produk/ukuran bets yang diperlukan, SPO untuk setiap kegiatan, Hasil Evaluasi Kapasitas Produksi, 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</a:t>
                      </a:r>
                      <a:endParaRPr lang="en-US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UKK dan K3 (EHS)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Hasil Audit EHS, Adanya Sistem Penanganan Bahan, Bahan Kemas, Produk Ruahan, Produk Antara dan Produk Jadi, HasilEvaluasi terhadap mehanical dan </a:t>
                      </a:r>
                      <a:r>
                        <a:rPr lang="id-ID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electrical 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safety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6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</a:t>
                      </a:r>
                      <a:endParaRPr lang="en-US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Rancang Bangun Fasilitas Dan Sertifikasi CPOB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Gambar Lay Out Gedung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</a:t>
                      </a:r>
                      <a:endParaRPr lang="en-US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Inspeksi Diri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Pembentukan Tim, Jadwal Inspeksi Diri dan Laporan Hasil Inspeksi Diri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</a:t>
                      </a:r>
                      <a:endParaRPr lang="en-US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Kalibrasi, Kualifikasi dan Validasi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Melakukan Kalibrasi, Kualifikasi dan Validasi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</a:t>
                      </a: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 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Pengendalian Perubahan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Pengendalian Perubahan (yang meliputi tata cara penyampaian usul perubahan dan seluruh kriteria perubahan yang harus dicakup)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9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</a:t>
                      </a:r>
                      <a:endParaRPr lang="en-US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3599" marR="335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Mematuhi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peraturan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organisasi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berkaitan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praktek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kefarmasian</a:t>
                      </a:r>
                      <a:endParaRPr lang="id-ID" sz="12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10 SKP untuk 5 tahun</a:t>
                      </a:r>
                      <a:endParaRPr lang="id-ID" sz="12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Tidak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ada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catatan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melanggar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disipilin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etika</a:t>
                      </a: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profesi</a:t>
                      </a:r>
                      <a:endParaRPr lang="id-ID" sz="12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3"/>
          <a:ext cx="9144000" cy="5408020"/>
        </p:xfrm>
        <a:graphic>
          <a:graphicData uri="http://schemas.openxmlformats.org/drawingml/2006/table">
            <a:tbl>
              <a:tblPr/>
              <a:tblGrid>
                <a:gridCol w="677289"/>
                <a:gridCol w="4063735"/>
                <a:gridCol w="1579565"/>
                <a:gridCol w="2823411"/>
              </a:tblGrid>
              <a:tr h="10189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Kegiatan Praktik Profesi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Nilai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maksimal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bobot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SKP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tahun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Alat Bukti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499491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Bagian </a:t>
                      </a:r>
                      <a:r>
                        <a:rPr lang="id-ID" sz="1400" b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rial"/>
                          <a:ea typeface="Calibri"/>
                          <a:cs typeface="Times New Roman"/>
                        </a:rPr>
                        <a:t>Penelitian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rial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id-ID" sz="1400" b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rial"/>
                          <a:ea typeface="Calibri"/>
                          <a:cs typeface="Times New Roman"/>
                        </a:rPr>
                        <a:t> Pengembangan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rial"/>
                          <a:ea typeface="Calibri"/>
                          <a:cs typeface="Times New Roman"/>
                        </a:rPr>
                        <a:t>Sediaan Farmasi</a:t>
                      </a:r>
                      <a:r>
                        <a:rPr lang="en-US" sz="1400" b="1" strike="sngStrike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dan/atau 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Technical Services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(Kode Bagian : 4)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7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1.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Bekerja selama 5 tahun di bidang industri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SIKA 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2.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Memahami Formulasi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Data Bahan, MSDS, Formulasi Obat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3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3.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Memahami Teknologi Farmasi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Daftar Mesin Yang Digunakan, Catatan Scale Up, Hasil Validasi Proses, Dokumen Induk Produksi dan Pengemasan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Melakukan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dan/atau bertanggung jawab pada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Pengembangan Bahan Kemas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Data Bahan Kemas, Hasil Percobaan, Hasil Uji Stabilitas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Melakukan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Penyusunan Data Pendukung Untuk Registrasi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Arsip Data Penilaian/ Registrasi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Mematuhi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peraturan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organisasi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berkaitan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praktek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kefarmasian</a:t>
                      </a:r>
                      <a:endParaRPr lang="id-ID" sz="1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10 SKP untuk 5 tahun</a:t>
                      </a:r>
                      <a:endParaRPr lang="id-ID" sz="14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Tidak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ada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catatan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melanggar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disipilin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etika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profesi</a:t>
                      </a:r>
                      <a:endParaRPr lang="id-ID" sz="1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-3"/>
          <a:ext cx="9144000" cy="5628856"/>
        </p:xfrm>
        <a:graphic>
          <a:graphicData uri="http://schemas.openxmlformats.org/drawingml/2006/table">
            <a:tbl>
              <a:tblPr/>
              <a:tblGrid>
                <a:gridCol w="677289"/>
                <a:gridCol w="4063735"/>
                <a:gridCol w="1499355"/>
                <a:gridCol w="2903621"/>
              </a:tblGrid>
              <a:tr h="9405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Kegiatan Praktik Profesi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Nilai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maksimal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bobot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SKP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tahun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Alat Bukti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78823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Bagian </a:t>
                      </a:r>
                      <a:r>
                        <a:rPr lang="id-ID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rial"/>
                          <a:ea typeface="Calibri"/>
                          <a:cs typeface="Times New Roman"/>
                        </a:rPr>
                        <a:t>Manajemen Persediaan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Kode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Bagian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: 5)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90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1.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Bekerja selama 5 tahun di bidang industri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SIKA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surat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keterangan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dari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perusahaan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menyatakan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pelaksanaan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kegiatan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praktik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profesi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bagian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Maajemen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Persediaan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25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2.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Melakukan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Pengadaan Bahan, Barang Untuk Produksi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Perencanaan Produk si, Perencanaan Pembelian, Prakiraan Pemasaran 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Melakukan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dan/atau bertanggung jawab pada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Pengelolaan Gudang dan Pengelolaan Penyimpanan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SPO Pengelolaan Gudang, SPO Penyimpanan Obat, Monitoring </a:t>
                      </a:r>
                      <a:r>
                        <a:rPr lang="id-ID" sz="14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Lingkungan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Penyimpanan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7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id-ID" sz="140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Melakukan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 Production Planning And Inventory Control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Times New Roman"/>
                        </a:rPr>
                        <a:t>Analisa ABC, Perenca naan Produksi, Hasil Analisa Persediaan 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7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Mematuhi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peraturan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organisasi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berkaitan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praktek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kefarmasian</a:t>
                      </a:r>
                      <a:endParaRPr lang="id-ID" sz="1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10 SKP untuk 5 tahun</a:t>
                      </a:r>
                      <a:endParaRPr lang="id-ID" sz="14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Tidak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ada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catatan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melanggar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disipilin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etika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profesi</a:t>
                      </a:r>
                      <a:endParaRPr lang="id-ID" sz="1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"/>
          <a:ext cx="9144000" cy="6902755"/>
        </p:xfrm>
        <a:graphic>
          <a:graphicData uri="http://schemas.openxmlformats.org/drawingml/2006/table">
            <a:tbl>
              <a:tblPr/>
              <a:tblGrid>
                <a:gridCol w="677288"/>
                <a:gridCol w="4063735"/>
                <a:gridCol w="1531440"/>
                <a:gridCol w="2871537"/>
              </a:tblGrid>
              <a:tr h="7644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No.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Kegiatan Praktik Profesi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Nilai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maksimal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bobot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SKP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selama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5 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tahun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Alat Bukti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499491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Bagian </a:t>
                      </a:r>
                      <a:r>
                        <a:rPr lang="id-ID" sz="1400" b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Regulator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 Dan </a:t>
                      </a:r>
                      <a:r>
                        <a:rPr lang="id-ID" sz="1400" b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Informa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Sediaan Farmasi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(Kode Bagian : 6)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72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Bekerja selama 5 tahun di bidang industri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SIKA</a:t>
                      </a: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7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terhadap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Proses Penilaian/Registrasi Produk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Data Penilaian/Regis trasi Obat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5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Menerapkan, Mensosialisasikan, Menyusun Peraturan Dan Ketentuan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Kumpulan Peraturan, Peraturan Institusi, Hasil Sosialisasi Ketentuan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Proses Sertifikasi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Data Pendukung Sertifikasi, Sertifikat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dan/atau bertanggung jawab pada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Informasi Produk Kepada Kl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ie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 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Bahan Informasi, Cara dan Media Pemberian Informasi 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5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Proses Permohonan Izin Dan Melakukan Pelaporan Hasil Uji Klinik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Data Pendukung Uji Klinik, Izin Pelaksana an Uji Klinik dan Laporan Hasil Uji Klinik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0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dan/atau bertanggung jawab pada</a:t>
                      </a: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Pelaporan MESO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Laporan MESO</a:t>
                      </a:r>
                      <a:endParaRPr lang="en-US" sz="14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58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r>
                        <a:rPr lang="id-ID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Melakukan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bertanggung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jawab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pada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Penanganan Keluhan Konsumen, Obat Kembalian Dan Penarikan Obat Jadi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 Penanganan Keluhan Konsumen, Penarikan Obat, SPO Penanganan Keluhan Pelanggan dan SPO Penanganan Produk Kembalian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3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4779" marR="54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Mematuhi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peraturan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organisasi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berkaitan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praktek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kefarmasian</a:t>
                      </a:r>
                      <a:endParaRPr lang="id-ID" sz="1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10 SKP untuk 5 tahun</a:t>
                      </a:r>
                      <a:endParaRPr lang="id-ID" sz="14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Tidak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ada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catatan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melanggar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disipilin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etika</a:t>
                      </a:r>
                      <a:r>
                        <a:rPr lang="en-US" sz="14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profesi</a:t>
                      </a:r>
                      <a:endParaRPr lang="id-ID" sz="1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531" y="214312"/>
            <a:ext cx="7698719" cy="9286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3600" b="1" dirty="0" smtClean="0">
                <a:solidFill>
                  <a:schemeClr val="tx2">
                    <a:satMod val="130000"/>
                  </a:schemeClr>
                </a:solidFill>
              </a:rPr>
              <a:t>PP 51/2009 : Pekerjaan Kefarmasian</a:t>
            </a:r>
            <a:endParaRPr lang="en-US" sz="36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1846" y="1285859"/>
            <a:ext cx="784707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b="1" dirty="0"/>
              <a:t>Sertifikasi dan Kompetensi APOTEKER: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3667931" y="4143375"/>
            <a:ext cx="1980091" cy="5715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b="1" dirty="0">
                <a:solidFill>
                  <a:schemeClr val="bg1"/>
                </a:solidFill>
                <a:latin typeface="Arial Narrow" pitchFamily="34" charset="0"/>
              </a:rPr>
              <a:t>APOTEKER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67927" y="1985073"/>
            <a:ext cx="1686755" cy="6429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dirty="0"/>
              <a:t>Syarat  Legal </a:t>
            </a:r>
            <a:r>
              <a:rPr lang="id-ID" sz="1600" b="1" dirty="0"/>
              <a:t>Status</a:t>
            </a:r>
            <a:endParaRPr lang="en-US" sz="1600" b="1" dirty="0"/>
          </a:p>
        </p:txBody>
      </p:sp>
      <p:sp>
        <p:nvSpPr>
          <p:cNvPr id="10" name="Oval 9"/>
          <p:cNvSpPr/>
          <p:nvPr/>
        </p:nvSpPr>
        <p:spPr>
          <a:xfrm>
            <a:off x="1596224" y="2643181"/>
            <a:ext cx="1686755" cy="6429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/>
              <a:t>Syarat </a:t>
            </a:r>
            <a:r>
              <a:rPr lang="id-ID" sz="1200" b="1" dirty="0"/>
              <a:t>Kompetensi</a:t>
            </a:r>
            <a:endParaRPr lang="en-US" sz="1200" b="1" dirty="0"/>
          </a:p>
        </p:txBody>
      </p:sp>
      <p:sp>
        <p:nvSpPr>
          <p:cNvPr id="12" name="Oval 11"/>
          <p:cNvSpPr/>
          <p:nvPr/>
        </p:nvSpPr>
        <p:spPr>
          <a:xfrm>
            <a:off x="3667927" y="2714619"/>
            <a:ext cx="1686755" cy="6429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/>
              <a:t>Syarat  Profesi </a:t>
            </a:r>
            <a:r>
              <a:rPr lang="id-ID" sz="1200" b="1" dirty="0"/>
              <a:t>Organisasi</a:t>
            </a:r>
            <a:endParaRPr lang="en-US" sz="1200" b="1" dirty="0"/>
          </a:p>
        </p:txBody>
      </p:sp>
      <p:sp>
        <p:nvSpPr>
          <p:cNvPr id="14" name="Bent-Up Arrow 13"/>
          <p:cNvSpPr/>
          <p:nvPr/>
        </p:nvSpPr>
        <p:spPr>
          <a:xfrm rot="16200000" flipV="1">
            <a:off x="2683000" y="1770745"/>
            <a:ext cx="428625" cy="1173387"/>
          </a:xfrm>
          <a:prstGeom prst="bentUpArrow">
            <a:avLst>
              <a:gd name="adj1" fmla="val 11310"/>
              <a:gd name="adj2" fmla="val 18074"/>
              <a:gd name="adj3" fmla="val 33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86" name="TextBox 14"/>
          <p:cNvSpPr txBox="1">
            <a:spLocks noChangeArrowheads="1"/>
          </p:cNvSpPr>
          <p:nvPr/>
        </p:nvSpPr>
        <p:spPr bwMode="auto">
          <a:xfrm>
            <a:off x="1881994" y="1928813"/>
            <a:ext cx="17600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altLang="id-ID" sz="1400">
                <a:latin typeface="Gill Sans MT" pitchFamily="34" charset="0"/>
              </a:rPr>
              <a:t>Sertf. Kompetensi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16" name="Bent-Up Arrow 15"/>
          <p:cNvSpPr/>
          <p:nvPr/>
        </p:nvSpPr>
        <p:spPr>
          <a:xfrm flipH="1">
            <a:off x="2239181" y="3429001"/>
            <a:ext cx="1320060" cy="1000125"/>
          </a:xfrm>
          <a:prstGeom prst="bentUpArrow">
            <a:avLst>
              <a:gd name="adj1" fmla="val 6462"/>
              <a:gd name="adj2" fmla="val 7771"/>
              <a:gd name="adj3" fmla="val 187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88" name="TextBox 16"/>
          <p:cNvSpPr txBox="1">
            <a:spLocks noChangeArrowheads="1"/>
          </p:cNvSpPr>
          <p:nvPr/>
        </p:nvSpPr>
        <p:spPr bwMode="auto">
          <a:xfrm>
            <a:off x="1596245" y="4357688"/>
            <a:ext cx="17600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d-ID" altLang="id-ID" sz="1400">
                <a:latin typeface="Gill Sans MT" pitchFamily="34" charset="0"/>
              </a:rPr>
              <a:t>Ujian Kompetensi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18" name="Bent Arrow 17"/>
          <p:cNvSpPr/>
          <p:nvPr/>
        </p:nvSpPr>
        <p:spPr>
          <a:xfrm rot="3841650">
            <a:off x="2978707" y="3374634"/>
            <a:ext cx="1357312" cy="319423"/>
          </a:xfrm>
          <a:prstGeom prst="bentArrow">
            <a:avLst>
              <a:gd name="adj1" fmla="val 10118"/>
              <a:gd name="adj2" fmla="val 17407"/>
              <a:gd name="adj3" fmla="val 25000"/>
              <a:gd name="adj4" fmla="val 874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2790" name="TextBox 18"/>
          <p:cNvSpPr txBox="1">
            <a:spLocks noChangeArrowheads="1"/>
          </p:cNvSpPr>
          <p:nvPr/>
        </p:nvSpPr>
        <p:spPr bwMode="auto">
          <a:xfrm>
            <a:off x="2882121" y="3500438"/>
            <a:ext cx="10267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400">
                <a:latin typeface="Gill Sans MT" pitchFamily="34" charset="0"/>
              </a:rPr>
              <a:t>Sertifikasi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23" name="Down Arrow 22"/>
          <p:cNvSpPr/>
          <p:nvPr/>
        </p:nvSpPr>
        <p:spPr>
          <a:xfrm flipV="1">
            <a:off x="4739496" y="3644900"/>
            <a:ext cx="146673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92" name="TextBox 23"/>
          <p:cNvSpPr txBox="1">
            <a:spLocks noChangeArrowheads="1"/>
          </p:cNvSpPr>
          <p:nvPr/>
        </p:nvSpPr>
        <p:spPr bwMode="auto">
          <a:xfrm>
            <a:off x="4310870" y="3357563"/>
            <a:ext cx="13933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400">
                <a:latin typeface="Gill Sans MT" pitchFamily="34" charset="0"/>
              </a:rPr>
              <a:t>Standar Profesi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4266421" y="3444875"/>
            <a:ext cx="146673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94" name="TextBox 27"/>
          <p:cNvSpPr txBox="1">
            <a:spLocks noChangeArrowheads="1"/>
          </p:cNvSpPr>
          <p:nvPr/>
        </p:nvSpPr>
        <p:spPr bwMode="auto">
          <a:xfrm>
            <a:off x="3810808" y="3786188"/>
            <a:ext cx="10267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400">
                <a:latin typeface="Gill Sans MT" pitchFamily="34" charset="0"/>
              </a:rPr>
              <a:t>Binwas</a:t>
            </a:r>
            <a:endParaRPr lang="en-US" altLang="id-ID" sz="1400">
              <a:latin typeface="Gill Sans MT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166" y="3172896"/>
            <a:ext cx="257175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latin typeface="+mn-lt"/>
                <a:cs typeface="+mn-cs"/>
              </a:rPr>
              <a:t>Syarat Keahlian</a:t>
            </a:r>
            <a:endParaRPr lang="en-US" b="1" dirty="0">
              <a:latin typeface="+mn-lt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81844" y="1714501"/>
            <a:ext cx="7925272" cy="500062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882494" y="1928812"/>
            <a:ext cx="2713487" cy="38358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solidFill>
                  <a:srgbClr val="0070C0"/>
                </a:solidFill>
                <a:latin typeface="Arial Narrow" pitchFamily="34" charset="0"/>
              </a:rPr>
              <a:t>Sertifikat Kompetensi </a:t>
            </a:r>
            <a:r>
              <a:rPr lang="id-ID" b="1" dirty="0">
                <a:solidFill>
                  <a:schemeClr val="tx1"/>
                </a:solidFill>
                <a:latin typeface="Arial Narrow" pitchFamily="34" charset="0"/>
              </a:rPr>
              <a:t>profesi berlaku 5 (lima) tahun dan dapat diperpanjang untuk setiap 5 (lima) tahun </a:t>
            </a:r>
            <a:r>
              <a:rPr lang="id-ID" b="1" dirty="0" smtClean="0">
                <a:solidFill>
                  <a:schemeClr val="tx1"/>
                </a:solidFill>
                <a:latin typeface="Arial Narrow" pitchFamily="34" charset="0"/>
              </a:rPr>
              <a:t>apabila </a:t>
            </a:r>
            <a:r>
              <a:rPr lang="id-ID" b="1" dirty="0">
                <a:solidFill>
                  <a:schemeClr val="tx1"/>
                </a:solidFill>
                <a:latin typeface="Arial Narrow" pitchFamily="34" charset="0"/>
              </a:rPr>
              <a:t>Apoteker akan tetap menjalankan Pekerjaan Kefarmasian. </a:t>
            </a:r>
            <a:endParaRPr lang="id-ID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defRPr/>
            </a:pPr>
            <a:r>
              <a:rPr lang="id-ID" b="1" dirty="0" smtClean="0">
                <a:latin typeface="Arial Narrow" pitchFamily="34" charset="0"/>
              </a:rPr>
              <a:t>Setiap tenaga kefarmasian yang melakukan pekerjaan kefarmasian di Indonesia wajib memiliki </a:t>
            </a:r>
            <a:r>
              <a:rPr lang="id-ID" b="1" dirty="0" smtClean="0">
                <a:solidFill>
                  <a:srgbClr val="00B0F0"/>
                </a:solidFill>
                <a:latin typeface="Arial Narrow" pitchFamily="34" charset="0"/>
              </a:rPr>
              <a:t>surat tanda registrasi </a:t>
            </a:r>
            <a:endParaRPr lang="id-ID" b="1" dirty="0" smtClean="0">
              <a:latin typeface="Arial Narrow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25120" y="1730376"/>
            <a:ext cx="11000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MENTERI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2800" name="TextBox 45"/>
          <p:cNvSpPr txBox="1">
            <a:spLocks noChangeArrowheads="1"/>
          </p:cNvSpPr>
          <p:nvPr/>
        </p:nvSpPr>
        <p:spPr bwMode="auto">
          <a:xfrm>
            <a:off x="5025244" y="1785937"/>
            <a:ext cx="9533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b="1">
                <a:solidFill>
                  <a:srgbClr val="00B0F0"/>
                </a:solidFill>
                <a:latin typeface="Gill Sans MT" pitchFamily="34" charset="0"/>
              </a:rPr>
              <a:t>STRA</a:t>
            </a:r>
            <a:endParaRPr lang="en-US" altLang="id-ID" b="1">
              <a:solidFill>
                <a:srgbClr val="00B0F0"/>
              </a:solidFill>
              <a:latin typeface="Gill Sans MT" pitchFamily="34" charset="0"/>
            </a:endParaRPr>
          </a:p>
        </p:txBody>
      </p:sp>
      <p:sp>
        <p:nvSpPr>
          <p:cNvPr id="25" name="Action Button: Back or Previous 24">
            <a:hlinkClick r:id="rId2" action="ppaction://hlinksldjump" highlightClick="1">
              <a:snd r:embed="rId3" name="chimes.wav"/>
            </a:hlinkClick>
          </p:cNvPr>
          <p:cNvSpPr/>
          <p:nvPr/>
        </p:nvSpPr>
        <p:spPr>
          <a:xfrm>
            <a:off x="881846" y="1285859"/>
            <a:ext cx="733372" cy="428628"/>
          </a:xfrm>
          <a:prstGeom prst="actionButtonBackPrevio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>
                <a:solidFill>
                  <a:srgbClr val="FF0000"/>
                </a:solidFill>
              </a:rPr>
              <a:t>UU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563770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PEMBOBOTAN SKP PEMBELAJARAN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2049821"/>
              </p:ext>
            </p:extLst>
          </p:nvPr>
        </p:nvGraphicFramePr>
        <p:xfrm>
          <a:off x="182881" y="229185"/>
          <a:ext cx="8820446" cy="620115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30659"/>
                <a:gridCol w="3628800"/>
                <a:gridCol w="4360987"/>
              </a:tblGrid>
              <a:tr h="630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N</a:t>
                      </a:r>
                      <a:r>
                        <a:rPr lang="id-ID" sz="1800" dirty="0">
                          <a:effectLst/>
                        </a:rPr>
                        <a:t>o.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Jenis </a:t>
                      </a:r>
                      <a:r>
                        <a:rPr lang="id-ID" sz="1800">
                          <a:effectLst/>
                        </a:rPr>
                        <a:t>Kegiatan Pebelajaran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Bobot</a:t>
                      </a:r>
                      <a:r>
                        <a:rPr lang="en-GB" sz="1800" dirty="0">
                          <a:effectLst/>
                        </a:rPr>
                        <a:t> SKP per </a:t>
                      </a:r>
                      <a:r>
                        <a:rPr lang="en-GB" sz="1800" dirty="0" err="1">
                          <a:effectLst/>
                        </a:rPr>
                        <a:t>sesi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</a:tr>
              <a:tr h="946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Membaca Jurnal Dan Menjawab Pertanyaan Uji Diri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2 SKP</a:t>
                      </a:r>
                      <a:r>
                        <a:rPr lang="id-ID" sz="1800">
                          <a:effectLst/>
                        </a:rPr>
                        <a:t> per paket atau modul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</a:tr>
              <a:tr h="4623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Partisipasi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Dalam</a:t>
                      </a:r>
                      <a:r>
                        <a:rPr lang="en-GB" sz="1800" dirty="0">
                          <a:effectLst/>
                        </a:rPr>
                        <a:t> Seminar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Peserta </a:t>
                      </a:r>
                      <a:r>
                        <a:rPr lang="en-US" sz="1800" dirty="0">
                          <a:effectLst/>
                        </a:rPr>
                        <a:t>(per </a:t>
                      </a:r>
                      <a:r>
                        <a:rPr lang="id-ID" sz="1800" dirty="0">
                          <a:effectLst/>
                        </a:rPr>
                        <a:t>2-3 jam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1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ernasional</a:t>
                      </a:r>
                      <a:r>
                        <a:rPr lang="id-ID" sz="1800" dirty="0">
                          <a:effectLst/>
                        </a:rPr>
                        <a:t>	= 1,5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Pembicara(per sesi)</a:t>
                      </a:r>
                    </a:p>
                    <a:p>
                      <a:pPr marL="11176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3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</a:t>
                      </a:r>
                      <a:r>
                        <a:rPr lang="id-ID" sz="1800" dirty="0">
                          <a:effectLst/>
                        </a:rPr>
                        <a:t>l 	= 4,5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M</a:t>
                      </a:r>
                      <a:r>
                        <a:rPr lang="id-ID" sz="1800" dirty="0" err="1">
                          <a:effectLst/>
                        </a:rPr>
                        <a:t>oderator</a:t>
                      </a:r>
                      <a:r>
                        <a:rPr lang="id-ID" sz="1800" dirty="0">
                          <a:effectLst/>
                        </a:rPr>
                        <a:t>(per sesi)</a:t>
                      </a:r>
                    </a:p>
                    <a:p>
                      <a:pPr marL="11176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1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</a:t>
                      </a:r>
                      <a:r>
                        <a:rPr lang="id-ID" sz="1800" dirty="0">
                          <a:effectLst/>
                        </a:rPr>
                        <a:t>l 	= 1,5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Panitia(per kegiatan)</a:t>
                      </a:r>
                    </a:p>
                    <a:p>
                      <a:pPr marL="11176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1</a:t>
                      </a:r>
                      <a:r>
                        <a:rPr lang="en-US" sz="1800" dirty="0">
                          <a:effectLst/>
                        </a:rPr>
                        <a:t> 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</a:t>
                      </a:r>
                      <a:r>
                        <a:rPr lang="id-ID" sz="1800" dirty="0">
                          <a:effectLst/>
                        </a:rPr>
                        <a:t>l 	= 1,5</a:t>
                      </a:r>
                      <a:r>
                        <a:rPr lang="en-US" sz="1800" dirty="0">
                          <a:effectLst/>
                        </a:rPr>
                        <a:t> SKP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48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0307618"/>
              </p:ext>
            </p:extLst>
          </p:nvPr>
        </p:nvGraphicFramePr>
        <p:xfrm>
          <a:off x="182881" y="124681"/>
          <a:ext cx="8820446" cy="644593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30659"/>
                <a:gridCol w="3628800"/>
                <a:gridCol w="4360987"/>
              </a:tblGrid>
              <a:tr h="630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N</a:t>
                      </a:r>
                      <a:r>
                        <a:rPr lang="id-ID" sz="1800" dirty="0">
                          <a:effectLst/>
                        </a:rPr>
                        <a:t>o.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Jenis </a:t>
                      </a:r>
                      <a:r>
                        <a:rPr lang="id-ID" sz="1800">
                          <a:effectLst/>
                        </a:rPr>
                        <a:t>Kegiatan Pebelajaran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Bobot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SKP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</a:tr>
              <a:tr h="3346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Partisipasi Dalam </a:t>
                      </a:r>
                      <a:r>
                        <a:rPr lang="id-ID" sz="1800">
                          <a:effectLst/>
                        </a:rPr>
                        <a:t>Workshop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Peserta </a:t>
                      </a:r>
                      <a:r>
                        <a:rPr lang="en-US" sz="1800" dirty="0">
                          <a:effectLst/>
                        </a:rPr>
                        <a:t>(per </a:t>
                      </a:r>
                      <a:r>
                        <a:rPr lang="id-ID" sz="1800" dirty="0">
                          <a:effectLst/>
                        </a:rPr>
                        <a:t>2-3 jam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1</a:t>
                      </a:r>
                      <a:r>
                        <a:rPr lang="en-US" sz="1800" dirty="0">
                          <a:effectLst/>
                        </a:rPr>
                        <a:t>,5 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ernasional</a:t>
                      </a:r>
                      <a:r>
                        <a:rPr lang="id-ID" sz="1800" dirty="0">
                          <a:effectLst/>
                        </a:rPr>
                        <a:t>	= </a:t>
                      </a:r>
                      <a:r>
                        <a:rPr lang="en-US" sz="1800" dirty="0">
                          <a:effectLst/>
                        </a:rPr>
                        <a:t>2</a:t>
                      </a:r>
                      <a:r>
                        <a:rPr lang="id-ID" sz="1800" dirty="0">
                          <a:effectLst/>
                        </a:rPr>
                        <a:t>,</a:t>
                      </a:r>
                      <a:r>
                        <a:rPr lang="en-US" sz="1800" dirty="0">
                          <a:effectLst/>
                        </a:rPr>
                        <a:t>5 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Pembicara(per sesi)</a:t>
                      </a: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4,5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</a:t>
                      </a:r>
                      <a:r>
                        <a:rPr lang="id-ID" sz="1800" dirty="0">
                          <a:effectLst/>
                        </a:rPr>
                        <a:t>l 	= 6,5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Fasilitator</a:t>
                      </a:r>
                      <a:r>
                        <a:rPr lang="en-US" sz="1800" dirty="0">
                          <a:effectLst/>
                        </a:rPr>
                        <a:t>/</a:t>
                      </a:r>
                      <a:r>
                        <a:rPr lang="en-US" sz="1800" dirty="0" err="1">
                          <a:effectLst/>
                        </a:rPr>
                        <a:t>Instruktur</a:t>
                      </a:r>
                      <a:r>
                        <a:rPr lang="id-ID" sz="1800" dirty="0">
                          <a:effectLst/>
                        </a:rPr>
                        <a:t>(per sesi)</a:t>
                      </a: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3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</a:t>
                      </a:r>
                      <a:r>
                        <a:rPr lang="id-ID" sz="1800" dirty="0">
                          <a:effectLst/>
                        </a:rPr>
                        <a:t>l 	= 4,5</a:t>
                      </a:r>
                      <a:r>
                        <a:rPr lang="en-US" sz="1800" dirty="0">
                          <a:effectLst/>
                        </a:rPr>
                        <a:t> 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Panitia(per kegiatan)</a:t>
                      </a: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1,5</a:t>
                      </a:r>
                      <a:r>
                        <a:rPr lang="en-US" sz="1800" dirty="0">
                          <a:effectLst/>
                        </a:rPr>
                        <a:t> 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</a:t>
                      </a:r>
                      <a:r>
                        <a:rPr lang="id-ID" sz="1800" dirty="0">
                          <a:effectLst/>
                        </a:rPr>
                        <a:t>l 	= 2,5</a:t>
                      </a:r>
                      <a:r>
                        <a:rPr lang="en-US" sz="1800" dirty="0">
                          <a:effectLst/>
                        </a:rPr>
                        <a:t> SKP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</a:tr>
              <a:tr h="2468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4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Partisipasi Dalam </a:t>
                      </a:r>
                      <a:r>
                        <a:rPr lang="id-ID" sz="1800">
                          <a:effectLst/>
                        </a:rPr>
                        <a:t>Kursus atau Pelatihan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Peserta </a:t>
                      </a:r>
                      <a:r>
                        <a:rPr lang="en-US" sz="1800" dirty="0">
                          <a:effectLst/>
                        </a:rPr>
                        <a:t>(per </a:t>
                      </a:r>
                      <a:r>
                        <a:rPr lang="id-ID" sz="1800" dirty="0">
                          <a:effectLst/>
                        </a:rPr>
                        <a:t>1 jam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1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ernasional</a:t>
                      </a:r>
                      <a:r>
                        <a:rPr lang="id-ID" sz="1800" dirty="0">
                          <a:effectLst/>
                        </a:rPr>
                        <a:t>	= 1,5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Pembicara (per sesi)</a:t>
                      </a: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6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</a:t>
                      </a:r>
                      <a:r>
                        <a:rPr lang="id-ID" sz="1800" dirty="0">
                          <a:effectLst/>
                        </a:rPr>
                        <a:t>l 	= 9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Fasilitator</a:t>
                      </a:r>
                      <a:r>
                        <a:rPr lang="en-US" sz="1800" dirty="0">
                          <a:effectLst/>
                        </a:rPr>
                        <a:t>/</a:t>
                      </a:r>
                      <a:r>
                        <a:rPr lang="en-US" sz="1800" dirty="0" err="1">
                          <a:effectLst/>
                        </a:rPr>
                        <a:t>Instruktur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(per sesi)</a:t>
                      </a: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3 </a:t>
                      </a:r>
                      <a:r>
                        <a:rPr lang="en-US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</a:t>
                      </a:r>
                      <a:r>
                        <a:rPr lang="id-ID" sz="1800" dirty="0">
                          <a:effectLst/>
                        </a:rPr>
                        <a:t>l 	= 4,5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smtClean="0">
                          <a:effectLst/>
                        </a:rPr>
                        <a:t>SKP</a:t>
                      </a:r>
                      <a:endParaRPr lang="id-ID" sz="1800" dirty="0">
                        <a:effectLst/>
                      </a:endParaRPr>
                    </a:p>
                  </a:txBody>
                  <a:tcPr marL="24131" marR="2413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692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4873334"/>
              </p:ext>
            </p:extLst>
          </p:nvPr>
        </p:nvGraphicFramePr>
        <p:xfrm>
          <a:off x="182881" y="229185"/>
          <a:ext cx="8820446" cy="552069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30659"/>
                <a:gridCol w="3628800"/>
                <a:gridCol w="4360987"/>
              </a:tblGrid>
              <a:tr h="630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N</a:t>
                      </a:r>
                      <a:r>
                        <a:rPr lang="id-ID" sz="1800" dirty="0">
                          <a:effectLst/>
                        </a:rPr>
                        <a:t>o.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Jenis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Kegiatan </a:t>
                      </a:r>
                      <a:r>
                        <a:rPr lang="id-ID" sz="1800" dirty="0" smtClean="0">
                          <a:effectLst/>
                        </a:rPr>
                        <a:t>Pe</a:t>
                      </a:r>
                      <a:r>
                        <a:rPr lang="en-US" sz="1800" dirty="0" smtClean="0">
                          <a:effectLst/>
                        </a:rPr>
                        <a:t>m</a:t>
                      </a:r>
                      <a:r>
                        <a:rPr lang="id-ID" sz="1800" dirty="0" smtClean="0">
                          <a:effectLst/>
                        </a:rPr>
                        <a:t>belajaran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Bobot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SKP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</a:tr>
              <a:tr h="2194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4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Partisipasi Dalam </a:t>
                      </a:r>
                      <a:r>
                        <a:rPr lang="id-ID" sz="1800">
                          <a:effectLst/>
                        </a:rPr>
                        <a:t>Kursus atau Pelatihan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Panitia </a:t>
                      </a:r>
                      <a:r>
                        <a:rPr lang="id-ID" sz="1800" dirty="0">
                          <a:effectLst/>
                        </a:rPr>
                        <a:t>(per kegiatan)</a:t>
                      </a: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Nas</a:t>
                      </a:r>
                      <a:r>
                        <a:rPr lang="en-US" sz="1800" dirty="0" err="1">
                          <a:effectLst/>
                        </a:rPr>
                        <a:t>ional</a:t>
                      </a:r>
                      <a:r>
                        <a:rPr lang="id-ID" sz="1800" dirty="0">
                          <a:effectLst/>
                        </a:rPr>
                        <a:t>		= 2</a:t>
                      </a:r>
                      <a:r>
                        <a:rPr lang="en-US" sz="1800" dirty="0">
                          <a:effectLst/>
                        </a:rPr>
                        <a:t> SKP</a:t>
                      </a:r>
                      <a:endParaRPr lang="id-ID" sz="1800" dirty="0">
                        <a:effectLst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</a:rPr>
                        <a:t>Int</a:t>
                      </a:r>
                      <a:r>
                        <a:rPr lang="en-US" sz="1800" dirty="0" err="1">
                          <a:effectLst/>
                        </a:rPr>
                        <a:t>ernasiona</a:t>
                      </a:r>
                      <a:r>
                        <a:rPr lang="id-ID" sz="1800" dirty="0">
                          <a:effectLst/>
                        </a:rPr>
                        <a:t>l 	= 3</a:t>
                      </a:r>
                      <a:r>
                        <a:rPr lang="en-US" sz="1800" dirty="0">
                          <a:effectLst/>
                        </a:rPr>
                        <a:t> 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Pelaksanaan :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800" dirty="0">
                          <a:effectLst/>
                        </a:rPr>
                        <a:t>maksimum 8 jam/hari 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800" dirty="0">
                          <a:effectLst/>
                        </a:rPr>
                        <a:t>maksimum 3 hari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800" dirty="0">
                          <a:effectLst/>
                        </a:rPr>
                        <a:t>lebih dari 3 hari dihitung 3 hari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</a:tr>
              <a:tr h="630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>
                          <a:effectLst/>
                        </a:rPr>
                        <a:t>Melakukan Tinjauan Kasus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2 SKP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</a:tr>
              <a:tr h="2064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Kajian</a:t>
                      </a:r>
                      <a:r>
                        <a:rPr lang="en-GB" sz="1800" dirty="0">
                          <a:effectLst/>
                        </a:rPr>
                        <a:t> Peer Review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Penyaji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Peserta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Aktif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 err="1">
                          <a:effectLst/>
                        </a:rPr>
                        <a:t>Ket</a:t>
                      </a:r>
                      <a:r>
                        <a:rPr lang="id-ID" sz="1800" dirty="0">
                          <a:effectLst/>
                        </a:rPr>
                        <a:t> (Minimal Anggota </a:t>
                      </a:r>
                      <a:r>
                        <a:rPr lang="id-ID" sz="1800" dirty="0" err="1">
                          <a:effectLst/>
                        </a:rPr>
                        <a:t>Peer</a:t>
                      </a:r>
                      <a:r>
                        <a:rPr lang="id-ID" sz="1800" dirty="0">
                          <a:effectLst/>
                        </a:rPr>
                        <a:t> Adalah 3 Orang)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Penyaji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= </a:t>
                      </a:r>
                      <a:r>
                        <a:rPr lang="en-GB" sz="1800" dirty="0">
                          <a:effectLst/>
                        </a:rPr>
                        <a:t>3 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Pendengar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= 2</a:t>
                      </a:r>
                      <a:r>
                        <a:rPr lang="en-US" sz="1800" dirty="0">
                          <a:effectLst/>
                        </a:rPr>
                        <a:t> 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927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5410870"/>
              </p:ext>
            </p:extLst>
          </p:nvPr>
        </p:nvGraphicFramePr>
        <p:xfrm>
          <a:off x="182881" y="229185"/>
          <a:ext cx="8820446" cy="630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659"/>
                <a:gridCol w="3768322"/>
                <a:gridCol w="4221465"/>
              </a:tblGrid>
              <a:tr h="630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>
                          <a:effectLst/>
                        </a:rPr>
                        <a:t>N</a:t>
                      </a:r>
                      <a:r>
                        <a:rPr lang="id-ID" sz="1800" dirty="0">
                          <a:effectLst/>
                        </a:rPr>
                        <a:t>o.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Jenis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Kegiatan </a:t>
                      </a:r>
                      <a:r>
                        <a:rPr lang="id-ID" sz="1800" dirty="0" smtClean="0">
                          <a:effectLst/>
                        </a:rPr>
                        <a:t>Pe</a:t>
                      </a:r>
                      <a:r>
                        <a:rPr lang="en-US" sz="1800" dirty="0" smtClean="0">
                          <a:effectLst/>
                        </a:rPr>
                        <a:t>m</a:t>
                      </a:r>
                      <a:r>
                        <a:rPr lang="id-ID" sz="1800" dirty="0" smtClean="0">
                          <a:effectLst/>
                        </a:rPr>
                        <a:t>belajaran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Bobot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SKP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31" marR="24131" marT="0" marB="0" anchor="ctr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59132731"/>
              </p:ext>
            </p:extLst>
          </p:nvPr>
        </p:nvGraphicFramePr>
        <p:xfrm>
          <a:off x="182877" y="897354"/>
          <a:ext cx="8820447" cy="547725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30659"/>
                <a:gridCol w="3793595"/>
                <a:gridCol w="4196193"/>
              </a:tblGrid>
              <a:tr h="19499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7</a:t>
                      </a:r>
                      <a:endParaRPr lang="id-ID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Diskusi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Kefarmasian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Bersama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Pakar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(Minimal Peserta Diskusi 5 Orang Apoteker)</a:t>
                      </a:r>
                      <a:endParaRPr lang="id-ID" sz="1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Penyaji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 = </a:t>
                      </a:r>
                      <a:r>
                        <a:rPr lang="en-GB" sz="1800" dirty="0">
                          <a:effectLst/>
                        </a:rPr>
                        <a:t>3 SKP</a:t>
                      </a:r>
                      <a:endParaRPr lang="id-ID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800" dirty="0" err="1">
                          <a:effectLst/>
                        </a:rPr>
                        <a:t>Pendengar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 = 2</a:t>
                      </a:r>
                      <a:r>
                        <a:rPr lang="en-US" sz="1800" dirty="0">
                          <a:effectLst/>
                        </a:rPr>
                        <a:t> SKP</a:t>
                      </a:r>
                      <a:endParaRPr lang="id-ID" sz="1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03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>
                          <a:effectLst/>
                        </a:rPr>
                        <a:t>Sebagai peserta Magang (Internship)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36 SKP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Pelaksanaan minimal 1 (satu) bulan 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61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>
                          <a:effectLst/>
                        </a:rPr>
                        <a:t>9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>
                          <a:effectLst/>
                        </a:rPr>
                        <a:t>Menyelesaikan pendidikan S-2 yang </a:t>
                      </a:r>
                      <a:r>
                        <a:rPr lang="id-ID" sz="1800" dirty="0" smtClean="0">
                          <a:effectLst/>
                        </a:rPr>
                        <a:t>berkaitan </a:t>
                      </a:r>
                      <a:r>
                        <a:rPr lang="id-ID" sz="1800" dirty="0">
                          <a:effectLst/>
                        </a:rPr>
                        <a:t>dengan </a:t>
                      </a:r>
                      <a:r>
                        <a:rPr lang="id-ID" sz="1800" dirty="0" err="1">
                          <a:effectLst/>
                        </a:rPr>
                        <a:t>Kefarmasian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50 </a:t>
                      </a:r>
                      <a:r>
                        <a:rPr lang="id-ID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61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>
                          <a:effectLst/>
                        </a:rPr>
                        <a:t>10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>
                          <a:effectLst/>
                        </a:rPr>
                        <a:t>Menyelesaikan pendidikan S-</a:t>
                      </a:r>
                      <a:r>
                        <a:rPr lang="en-US" sz="1800">
                          <a:effectLst/>
                        </a:rPr>
                        <a:t>3</a:t>
                      </a:r>
                      <a:r>
                        <a:rPr lang="id-ID" sz="1800">
                          <a:effectLst/>
                        </a:rPr>
                        <a:t> yang berkaitan dengan Kefarmasian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75 </a:t>
                      </a:r>
                      <a:r>
                        <a:rPr lang="id-ID" sz="1800" dirty="0">
                          <a:effectLst/>
                        </a:rPr>
                        <a:t>SKP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406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422" y="126605"/>
            <a:ext cx="870790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Calibri" panose="020F0502020204030204" pitchFamily="34" charset="0"/>
              </a:rPr>
              <a:t>Nilai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id-ID" sz="2400" dirty="0">
                <a:latin typeface="Calibri" panose="020F0502020204030204" pitchFamily="34" charset="0"/>
              </a:rPr>
              <a:t>SKP</a:t>
            </a:r>
            <a:r>
              <a:rPr lang="en-US" sz="2400" dirty="0">
                <a:latin typeface="Calibri" panose="020F0502020204030204" pitchFamily="34" charset="0"/>
              </a:rPr>
              <a:t> (</a:t>
            </a:r>
            <a:r>
              <a:rPr lang="en-US" sz="2400" dirty="0" err="1">
                <a:latin typeface="Calibri" panose="020F0502020204030204" pitchFamily="34" charset="0"/>
              </a:rPr>
              <a:t>untuk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peserta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penyaji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makalah</a:t>
            </a:r>
            <a:r>
              <a:rPr lang="en-US" sz="2400" dirty="0">
                <a:latin typeface="Calibri" panose="020F0502020204030204" pitchFamily="34" charset="0"/>
              </a:rPr>
              <a:t>/</a:t>
            </a:r>
            <a:r>
              <a:rPr lang="en-US" sz="2400" dirty="0" err="1">
                <a:latin typeface="Calibri" panose="020F0502020204030204" pitchFamily="34" charset="0"/>
              </a:rPr>
              <a:t>pembicara</a:t>
            </a:r>
            <a:r>
              <a:rPr lang="en-US" sz="2400" dirty="0">
                <a:latin typeface="Calibri" panose="020F0502020204030204" pitchFamily="34" charset="0"/>
              </a:rPr>
              <a:t>/</a:t>
            </a:r>
            <a:r>
              <a:rPr lang="en-US" sz="2400" dirty="0" err="1">
                <a:latin typeface="Calibri" panose="020F0502020204030204" pitchFamily="34" charset="0"/>
              </a:rPr>
              <a:t>nara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sumber</a:t>
            </a:r>
            <a:r>
              <a:rPr lang="en-US" sz="2400" dirty="0">
                <a:latin typeface="Calibri" panose="020F0502020204030204" pitchFamily="34" charset="0"/>
              </a:rPr>
              <a:t>, moderator, </a:t>
            </a:r>
            <a:r>
              <a:rPr lang="en-US" sz="2400" dirty="0" err="1">
                <a:latin typeface="Calibri" panose="020F0502020204030204" pitchFamily="34" charset="0"/>
              </a:rPr>
              <a:t>panitia</a:t>
            </a:r>
            <a:r>
              <a:rPr lang="en-US" sz="2400" dirty="0">
                <a:latin typeface="Calibri" panose="020F0502020204030204" pitchFamily="34" charset="0"/>
              </a:rPr>
              <a:t>) </a:t>
            </a:r>
            <a:r>
              <a:rPr lang="en-US" sz="2400" dirty="0" err="1">
                <a:latin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sebuah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kegiatan</a:t>
            </a:r>
            <a:r>
              <a:rPr lang="en-US" sz="2400" dirty="0">
                <a:latin typeface="Calibri" panose="020F0502020204030204" pitchFamily="34" charset="0"/>
              </a:rPr>
              <a:t> Re-</a:t>
            </a:r>
            <a:r>
              <a:rPr lang="en-US" sz="2400" dirty="0" err="1">
                <a:latin typeface="Calibri" panose="020F0502020204030204" pitchFamily="34" charset="0"/>
              </a:rPr>
              <a:t>Sertifikasi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dibedakan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berdasarkankegiatan</a:t>
            </a:r>
            <a:r>
              <a:rPr lang="en-US" sz="2400" dirty="0">
                <a:latin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</a:rPr>
              <a:t>diikuti</a:t>
            </a:r>
            <a:r>
              <a:rPr lang="id-ID" sz="2400" dirty="0">
                <a:latin typeface="Calibri" panose="020F0502020204030204" pitchFamily="34" charset="0"/>
              </a:rPr>
              <a:t> oleh peserta dengan skala</a:t>
            </a:r>
            <a:r>
              <a:rPr lang="en-US" sz="2400" dirty="0">
                <a:latin typeface="Calibri" panose="020F0502020204030204" pitchFamily="34" charset="0"/>
              </a:rPr>
              <a:t> :</a:t>
            </a:r>
            <a:endParaRPr lang="id-ID" sz="2400" dirty="0">
              <a:latin typeface="Calibri" panose="020F0502020204030204" pitchFamily="34" charset="0"/>
            </a:endParaRPr>
          </a:p>
          <a:p>
            <a:pPr lvl="0"/>
            <a:r>
              <a:rPr lang="id-ID" sz="2400" dirty="0">
                <a:latin typeface="Calibri" panose="020F0502020204030204" pitchFamily="34" charset="0"/>
              </a:rPr>
              <a:t>L</a:t>
            </a:r>
            <a:r>
              <a:rPr lang="en-US" sz="2400" dirty="0">
                <a:latin typeface="Calibri" panose="020F0502020204030204" pitchFamily="34" charset="0"/>
              </a:rPr>
              <a:t>o</a:t>
            </a:r>
            <a:r>
              <a:rPr lang="id-ID" sz="2400" dirty="0">
                <a:latin typeface="Calibri" panose="020F0502020204030204" pitchFamily="34" charset="0"/>
              </a:rPr>
              <a:t>k</a:t>
            </a:r>
            <a:r>
              <a:rPr lang="en-US" sz="2400" dirty="0">
                <a:latin typeface="Calibri" panose="020F0502020204030204" pitchFamily="34" charset="0"/>
              </a:rPr>
              <a:t>al/</a:t>
            </a:r>
            <a:r>
              <a:rPr lang="en-US" sz="2400" dirty="0" err="1">
                <a:latin typeface="Calibri" panose="020F0502020204030204" pitchFamily="34" charset="0"/>
              </a:rPr>
              <a:t>daerah</a:t>
            </a:r>
            <a:r>
              <a:rPr lang="en-US" sz="2400" dirty="0" smtClean="0">
                <a:latin typeface="Calibri" panose="020F0502020204030204" pitchFamily="34" charset="0"/>
              </a:rPr>
              <a:t>;</a:t>
            </a:r>
            <a:r>
              <a:rPr lang="id-ID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</a:rPr>
              <a:t>Nasio</a:t>
            </a:r>
            <a:r>
              <a:rPr lang="id-ID" sz="2400" dirty="0" smtClean="0">
                <a:latin typeface="Calibri" panose="020F0502020204030204" pitchFamily="34" charset="0"/>
              </a:rPr>
              <a:t>nal dan </a:t>
            </a:r>
            <a:r>
              <a:rPr lang="en-US" sz="2400" dirty="0" err="1" smtClean="0">
                <a:latin typeface="Calibri" panose="020F0502020204030204" pitchFamily="34" charset="0"/>
              </a:rPr>
              <a:t>Internasional</a:t>
            </a:r>
            <a:r>
              <a:rPr lang="en-US" sz="2400" dirty="0">
                <a:latin typeface="Calibri" panose="020F0502020204030204" pitchFamily="34" charset="0"/>
              </a:rPr>
              <a:t>. </a:t>
            </a:r>
            <a:endParaRPr lang="id-ID" sz="2400" dirty="0">
              <a:latin typeface="Calibri" panose="020F0502020204030204" pitchFamily="34" charset="0"/>
            </a:endParaRPr>
          </a:p>
          <a:p>
            <a:r>
              <a:rPr lang="en-US" sz="2400" dirty="0" err="1">
                <a:latin typeface="Calibri" panose="020F0502020204030204" pitchFamily="34" charset="0"/>
              </a:rPr>
              <a:t>Perhitungan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nilai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id-ID" sz="2400" dirty="0">
                <a:latin typeface="Calibri" panose="020F0502020204030204" pitchFamily="34" charset="0"/>
              </a:rPr>
              <a:t>SKP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juga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memper</a:t>
            </a:r>
            <a:r>
              <a:rPr lang="id-ID" sz="2400" dirty="0">
                <a:latin typeface="Calibri" panose="020F0502020204030204" pitchFamily="34" charset="0"/>
              </a:rPr>
              <a:t>timbang</a:t>
            </a:r>
            <a:r>
              <a:rPr lang="en-US" sz="2400" dirty="0" err="1">
                <a:latin typeface="Calibri" panose="020F0502020204030204" pitchFamily="34" charset="0"/>
              </a:rPr>
              <a:t>kan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hal</a:t>
            </a:r>
            <a:r>
              <a:rPr lang="id-ID" sz="2400" dirty="0">
                <a:latin typeface="Calibri" panose="020F0502020204030204" pitchFamily="34" charset="0"/>
              </a:rPr>
              <a:t>-</a:t>
            </a:r>
            <a:r>
              <a:rPr lang="en-US" sz="2400" dirty="0" err="1">
                <a:latin typeface="Calibri" panose="020F0502020204030204" pitchFamily="34" charset="0"/>
              </a:rPr>
              <a:t>hal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:</a:t>
            </a:r>
            <a:endParaRPr lang="id-ID" sz="2400" dirty="0">
              <a:latin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Calibri" panose="020F0502020204030204" pitchFamily="34" charset="0"/>
              </a:rPr>
              <a:t>Kedalaman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materi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atau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topi</a:t>
            </a:r>
            <a:r>
              <a:rPr lang="id-ID" sz="2400" dirty="0">
                <a:latin typeface="Calibri" panose="020F0502020204030204" pitchFamily="34" charset="0"/>
              </a:rPr>
              <a:t>k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Calibri" panose="020F0502020204030204" pitchFamily="34" charset="0"/>
              </a:rPr>
              <a:t>Kualitas</a:t>
            </a:r>
            <a:r>
              <a:rPr lang="en-US" sz="2400" dirty="0">
                <a:latin typeface="Calibri" panose="020F0502020204030204" pitchFamily="34" charset="0"/>
              </a:rPr>
              <a:t>/</a:t>
            </a:r>
            <a:r>
              <a:rPr lang="en-US" sz="2400" dirty="0" err="1">
                <a:latin typeface="Calibri" panose="020F0502020204030204" pitchFamily="34" charset="0"/>
              </a:rPr>
              <a:t>kompetensi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pembicara</a:t>
            </a:r>
            <a:r>
              <a:rPr lang="en-US" sz="2400" dirty="0">
                <a:latin typeface="Calibri" panose="020F0502020204030204" pitchFamily="34" charset="0"/>
              </a:rPr>
              <a:t>/</a:t>
            </a:r>
            <a:r>
              <a:rPr lang="en-US" sz="2400" dirty="0" err="1">
                <a:latin typeface="Calibri" panose="020F0502020204030204" pitchFamily="34" charset="0"/>
              </a:rPr>
              <a:t>pengajar</a:t>
            </a:r>
            <a:endParaRPr lang="id-ID" sz="2400" dirty="0">
              <a:latin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Lama </a:t>
            </a:r>
            <a:r>
              <a:rPr lang="en-US" sz="2400" dirty="0" err="1">
                <a:latin typeface="Calibri" panose="020F0502020204030204" pitchFamily="34" charset="0"/>
              </a:rPr>
              <a:t>pelaksanaan</a:t>
            </a:r>
            <a:endParaRPr lang="id-ID" sz="2400" dirty="0">
              <a:latin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400" dirty="0">
                <a:latin typeface="Calibri" panose="020F0502020204030204" pitchFamily="34" charset="0"/>
              </a:rPr>
              <a:t>Pengaruh /dampak pengetahuan yang diperoleh terhadap pelaksanaan </a:t>
            </a:r>
            <a:r>
              <a:rPr lang="id-ID" sz="2400" dirty="0" err="1" smtClean="0">
                <a:latin typeface="Calibri" panose="020F0502020204030204" pitchFamily="34" charset="0"/>
              </a:rPr>
              <a:t>praktik</a:t>
            </a:r>
            <a:r>
              <a:rPr lang="id-ID" sz="2400" dirty="0" smtClean="0">
                <a:latin typeface="Calibri" panose="020F0502020204030204" pitchFamily="34" charset="0"/>
              </a:rPr>
              <a:t>/kerja </a:t>
            </a:r>
            <a:r>
              <a:rPr lang="id-ID" sz="2400" dirty="0">
                <a:latin typeface="Calibri" panose="020F0502020204030204" pitchFamily="34" charset="0"/>
              </a:rPr>
              <a:t>:</a:t>
            </a:r>
          </a:p>
          <a:p>
            <a:pPr marL="900113" lvl="0" indent="-449263">
              <a:buFont typeface="Arial" panose="020B0604020202020204" pitchFamily="34" charset="0"/>
              <a:buChar char="•"/>
            </a:pPr>
            <a:r>
              <a:rPr lang="en-US" sz="2400" dirty="0" err="1">
                <a:latin typeface="Calibri" panose="020F0502020204030204" pitchFamily="34" charset="0"/>
              </a:rPr>
              <a:t>Tidak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ada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pengetahuan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maupun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ketrampilan</a:t>
            </a:r>
            <a:r>
              <a:rPr lang="en-US" sz="2400" dirty="0">
                <a:latin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</a:rPr>
              <a:t>dipelajari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namun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informasi</a:t>
            </a:r>
            <a:r>
              <a:rPr lang="en-US" sz="2400" dirty="0">
                <a:latin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</a:rPr>
              <a:t>diterima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memberikan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penyegaran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pengetahuan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keterampilan</a:t>
            </a:r>
            <a:endParaRPr lang="id-ID" sz="2400" dirty="0">
              <a:latin typeface="Calibri" panose="020F0502020204030204" pitchFamily="34" charset="0"/>
            </a:endParaRPr>
          </a:p>
          <a:p>
            <a:pPr marL="900113" lvl="0" indent="-4492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Ada </a:t>
            </a:r>
            <a:r>
              <a:rPr lang="en-US" sz="2400" dirty="0" err="1">
                <a:latin typeface="Calibri" panose="020F0502020204030204" pitchFamily="34" charset="0"/>
              </a:rPr>
              <a:t>pengetahuan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atau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keterampilan</a:t>
            </a:r>
            <a:r>
              <a:rPr lang="en-US" sz="2400" dirty="0">
                <a:latin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</a:rPr>
              <a:t>dikuasai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setelah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mengikuti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kegiatan</a:t>
            </a:r>
            <a:endParaRPr lang="id-ID" sz="2400" dirty="0">
              <a:latin typeface="Calibri" panose="020F0502020204030204" pitchFamily="34" charset="0"/>
            </a:endParaRPr>
          </a:p>
          <a:p>
            <a:pPr marL="900113" indent="-44926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Ada </a:t>
            </a:r>
            <a:r>
              <a:rPr lang="en-US" sz="2400" dirty="0" err="1">
                <a:latin typeface="Calibri" panose="020F0502020204030204" pitchFamily="34" charset="0"/>
              </a:rPr>
              <a:t>pengetahuan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atau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keterampilan</a:t>
            </a:r>
            <a:r>
              <a:rPr lang="en-US" sz="2400" dirty="0">
                <a:latin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</a:rPr>
              <a:t>ditingkatkan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dikuasai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setelah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mengikuti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</a:rPr>
              <a:t>kegiatan</a:t>
            </a:r>
            <a:r>
              <a:rPr lang="id-ID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yang </a:t>
            </a:r>
            <a:r>
              <a:rPr lang="en-US" sz="2400" dirty="0" err="1">
                <a:latin typeface="Calibri" panose="020F0502020204030204" pitchFamily="34" charset="0"/>
              </a:rPr>
              <a:t>secara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langsung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mempengaruhi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</a:rPr>
              <a:t>praktek</a:t>
            </a:r>
            <a:r>
              <a:rPr lang="id-ID" sz="2400" dirty="0" smtClean="0">
                <a:latin typeface="Calibri" panose="020F0502020204030204" pitchFamily="34" charset="0"/>
              </a:rPr>
              <a:t>/kerja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atau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pelayanan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kepada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pasien</a:t>
            </a:r>
            <a:r>
              <a:rPr lang="en-US" sz="2400" dirty="0">
                <a:latin typeface="Calibri" panose="020F0502020204030204" pitchFamily="34" charset="0"/>
              </a:rPr>
              <a:t>.</a:t>
            </a:r>
            <a:endParaRPr lang="id-ID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35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8758629"/>
              </p:ext>
            </p:extLst>
          </p:nvPr>
        </p:nvGraphicFramePr>
        <p:xfrm>
          <a:off x="90269" y="243449"/>
          <a:ext cx="8915403" cy="5453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051"/>
                <a:gridCol w="5655213"/>
                <a:gridCol w="2661139"/>
              </a:tblGrid>
              <a:tr h="5141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 smtClean="0"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  <a:endParaRPr lang="id-ID" sz="2000" dirty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KINERJA PE</a:t>
                      </a:r>
                      <a:r>
                        <a:rPr lang="id-ID" sz="2000" dirty="0" smtClean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NGABDIAN MASYARAKAT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id-ID" sz="2000" dirty="0"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</a:tr>
              <a:tr h="4848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Melakukan Penyuluhan Narkoba/HIV/AIDS/TB Dll</a:t>
                      </a:r>
                      <a:endParaRPr lang="id-ID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en-GB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SKP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per kegiatan</a:t>
                      </a:r>
                      <a:endParaRPr lang="id-ID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477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Melakukan Penyuluhan Keamanan Obat/Obat Tradisional/Kosmetika/Pangan, </a:t>
                      </a:r>
                      <a:r>
                        <a:rPr lang="id-ID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dll</a:t>
                      </a:r>
                      <a:endParaRPr lang="id-ID" sz="20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Pemahaman </a:t>
                      </a: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cara pembuatan “Produk” yang baik </a:t>
                      </a:r>
                      <a:r>
                        <a:rPr lang="id-ID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dsb</a:t>
                      </a:r>
                      <a:endParaRPr lang="id-ID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SKP per kegiatan</a:t>
                      </a:r>
                      <a:endParaRPr lang="id-ID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2947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Memberikan pemahaman mengenai cara </a:t>
                      </a:r>
                      <a:r>
                        <a:rPr lang="en-US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mendapatkan</a:t>
                      </a:r>
                      <a:r>
                        <a:rPr lang="en-US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menggunakan</a:t>
                      </a:r>
                      <a:r>
                        <a:rPr lang="en-US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m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enyimpan</a:t>
                      </a:r>
                      <a:r>
                        <a:rPr lang="en-US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</a:t>
                      </a:r>
                      <a:r>
                        <a:rPr lang="en-US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membang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obat yang baik dan benar kepada 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masyarakat</a:t>
                      </a:r>
                      <a:endParaRPr lang="id-ID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SKP per kegiatan</a:t>
                      </a:r>
                      <a:endParaRPr lang="id-ID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053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Melakukan Baksos Pengobatan Masal</a:t>
                      </a:r>
                      <a:endParaRPr lang="id-ID" sz="20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SKP per kegiatan </a:t>
                      </a:r>
                      <a:endParaRPr lang="id-ID" sz="20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 </a:t>
                      </a: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jam )</a:t>
                      </a:r>
                    </a:p>
                  </a:txBody>
                  <a:tcPr marL="68580" marR="68580" marT="0" marB="0" anchor="ctr"/>
                </a:tc>
              </a:tr>
              <a:tr h="617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Melakukan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Pembinaan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 </a:t>
                      </a:r>
                      <a:r>
                        <a:rPr lang="en-GB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Yandu</a:t>
                      </a:r>
                      <a:r>
                        <a:rPr lang="en-GB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/ </a:t>
                      </a:r>
                      <a:r>
                        <a:rPr lang="en-GB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Lansia</a:t>
                      </a:r>
                      <a:endParaRPr lang="id-ID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</a:t>
                      </a:r>
                      <a:r>
                        <a:rPr lang="en-GB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SKP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per kegiatan</a:t>
                      </a:r>
                      <a:endParaRPr lang="id-ID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21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Menjadi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Pengurus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r>
                        <a:rPr lang="en-GB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r>
                        <a:rPr lang="en-GB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IAI</a:t>
                      </a: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dan </a:t>
                      </a:r>
                      <a:r>
                        <a:rPr lang="id-ID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Himpunan</a:t>
                      </a:r>
                      <a:endParaRPr lang="id-ID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SKP</a:t>
                      </a:r>
                      <a:r>
                        <a:rPr lang="id-ID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/ tahun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95697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3545885"/>
              </p:ext>
            </p:extLst>
          </p:nvPr>
        </p:nvGraphicFramePr>
        <p:xfrm>
          <a:off x="228600" y="102535"/>
          <a:ext cx="8763001" cy="6694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201"/>
                <a:gridCol w="5166001"/>
                <a:gridCol w="2971799"/>
              </a:tblGrid>
              <a:tr h="3154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id-ID" sz="1600" b="1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4887" marR="14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PUBLIKASI</a:t>
                      </a:r>
                      <a:endParaRPr lang="id-ID" sz="1600" b="1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4887" marR="14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endParaRPr lang="id-ID" sz="1600" b="1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4887" marR="14887" marT="0" marB="0"/>
                </a:tc>
              </a:tr>
              <a:tr h="48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Tinjauan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Kasus</a:t>
                      </a:r>
                      <a:r>
                        <a:rPr lang="id-ID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Dipublikasikan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SKP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16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Studi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Pustaka</a:t>
                      </a:r>
                      <a:r>
                        <a:rPr lang="id-ID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Membuat 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Resume Yang Dipublikasikan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SKP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04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Menulis/Menerjemahkan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0" i="0" dirty="0" err="1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Buku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Dipublikasikan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4125" algn="l"/>
                          <a:tab pos="1608138" algn="l"/>
                        </a:tabLst>
                      </a:pP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Sendiri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	</a:t>
                      </a:r>
                      <a:r>
                        <a:rPr lang="en-GB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= 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	</a:t>
                      </a:r>
                      <a:r>
                        <a:rPr lang="en-GB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SKP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4125" algn="l"/>
                          <a:tab pos="1608138" algn="l"/>
                        </a:tabLst>
                      </a:pP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Bersama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	</a:t>
                      </a:r>
                      <a:r>
                        <a:rPr lang="en-GB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= 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	</a:t>
                      </a:r>
                      <a:r>
                        <a:rPr lang="en-GB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 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SKP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54125" algn="l"/>
                          <a:tab pos="1608138" algn="l"/>
                        </a:tabLst>
                      </a:pP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Monograf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	</a:t>
                      </a:r>
                      <a:r>
                        <a:rPr lang="en-GB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= 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	</a:t>
                      </a:r>
                      <a:r>
                        <a:rPr lang="en-GB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4/2 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SKP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Editing Buku Yang terkait dengan Profesi Apoteker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 SKP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4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Karya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Ilmiah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Popular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Dipublikasikan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SKP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83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Mengasuh Rubrik Kesehatan/ Kefarmasian Di Media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SKP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1600" b="1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4887" marR="14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PENGEMBANGAN ILMU</a:t>
                      </a:r>
                      <a:endParaRPr lang="id-ID" sz="1600" b="1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4887" marR="14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1600" b="1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4887" marR="14887" marT="0" marB="0"/>
                </a:tc>
              </a:tr>
              <a:tr h="415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Penelitian Sendiri/Bersama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en-US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SKP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61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Reviewer </a:t>
                      </a: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Jurnal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Club/Case </a:t>
                      </a:r>
                      <a:r>
                        <a:rPr lang="en-GB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Review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SKP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8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Memberikan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Ceramah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Kepada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Sesama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Apoteker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SKP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8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Menjadi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pengajar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program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studi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apoteker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SKP 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 Surat Keputusan (SK)</a:t>
                      </a:r>
                    </a:p>
                  </a:txBody>
                  <a:tcPr marL="68580" marR="68580" marT="0" marB="0" anchor="ctr"/>
                </a:tc>
              </a:tr>
              <a:tr h="394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Menjadi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</a:t>
                      </a:r>
                      <a:r>
                        <a:rPr lang="id-ID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reseptor</a:t>
                      </a: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PKPA</a:t>
                      </a:r>
                      <a:r>
                        <a:rPr lang="id-ID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SKP </a:t>
                      </a:r>
                      <a:r>
                        <a:rPr lang="id-ID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 Surat Keputusan (SK)</a:t>
                      </a: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</a:t>
                      </a:r>
                      <a:r>
                        <a:rPr lang="en-GB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enguji Komprehensif</a:t>
                      </a:r>
                      <a:endParaRPr lang="id-ID" sz="1600" b="0" i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SKP </a:t>
                      </a:r>
                      <a:r>
                        <a:rPr lang="id-ID" sz="1600" b="0" i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 Surat Keputusan (SK)</a:t>
                      </a:r>
                      <a:endParaRPr lang="id-ID" sz="1600" b="0" i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825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0" i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Menjadi Preseptor Magang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b="0" i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SKP / bulan (minimal magang 1 bulan)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2422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98"/>
            <a:ext cx="8229600" cy="4697427"/>
          </a:xfrm>
        </p:spPr>
        <p:txBody>
          <a:bodyPr>
            <a:normAutofit/>
          </a:bodyPr>
          <a:lstStyle/>
          <a:p>
            <a:pPr marL="571500" indent="-571500">
              <a:buClrTx/>
              <a:buSzPct val="105000"/>
              <a:buNone/>
            </a:pPr>
            <a:r>
              <a:rPr lang="id-ID" sz="2800" b="1" dirty="0" smtClean="0"/>
              <a:t>LOG BOOK</a:t>
            </a:r>
          </a:p>
          <a:p>
            <a:pPr marL="365125" indent="-3175">
              <a:buClrTx/>
              <a:buSzPct val="105000"/>
              <a:buNone/>
            </a:pPr>
            <a:r>
              <a:rPr lang="id-ID" sz="2400" dirty="0"/>
              <a:t>adalah buku/dokumen yang berisi rangkuman tertulis yang disampaikan oleh Apoteker guna memenuhi ketentuan </a:t>
            </a:r>
            <a:r>
              <a:rPr lang="id-ID" sz="2400" dirty="0" smtClean="0"/>
              <a:t>Re-Sertifikasi.</a:t>
            </a:r>
          </a:p>
          <a:p>
            <a:pPr marL="365125" indent="-3175">
              <a:buClrTx/>
              <a:buSzPct val="105000"/>
              <a:buNone/>
            </a:pPr>
            <a:r>
              <a:rPr lang="id-ID" sz="2400" i="1" u="sng" dirty="0" smtClean="0"/>
              <a:t>Isi Log Book :</a:t>
            </a:r>
          </a:p>
          <a:p>
            <a:pPr marL="819150" indent="-457200">
              <a:buClrTx/>
              <a:buSzPct val="105000"/>
              <a:buFont typeface="+mj-lt"/>
              <a:buAutoNum type="arabicPeriod"/>
            </a:pPr>
            <a:r>
              <a:rPr lang="id-ID" sz="2400" dirty="0" smtClean="0"/>
              <a:t>Borang Registrasi</a:t>
            </a:r>
          </a:p>
          <a:p>
            <a:pPr marL="819150" indent="-457200">
              <a:buClrTx/>
              <a:buSzPct val="105000"/>
              <a:buFont typeface="+mj-lt"/>
              <a:buAutoNum type="arabicPeriod"/>
            </a:pPr>
            <a:r>
              <a:rPr lang="id-ID" sz="2400" dirty="0" smtClean="0"/>
              <a:t>Borang Penilaian Diri</a:t>
            </a:r>
          </a:p>
          <a:p>
            <a:pPr marL="819150" indent="-457200">
              <a:buClrTx/>
              <a:buSzPct val="105000"/>
              <a:buFont typeface="+mj-lt"/>
              <a:buAutoNum type="arabicPeriod"/>
            </a:pPr>
            <a:r>
              <a:rPr lang="id-ID" sz="2400" dirty="0" smtClean="0"/>
              <a:t>Borang Praktik Profesi</a:t>
            </a:r>
          </a:p>
          <a:p>
            <a:pPr marL="819150" indent="-457200">
              <a:buClrTx/>
              <a:buSzPct val="105000"/>
              <a:buFont typeface="+mj-lt"/>
              <a:buAutoNum type="arabicPeriod"/>
            </a:pPr>
            <a:r>
              <a:rPr lang="id-ID" sz="2400" dirty="0" smtClean="0"/>
              <a:t>Borang Rencana Pengembangan Diri (RPD)</a:t>
            </a:r>
          </a:p>
        </p:txBody>
      </p:sp>
    </p:spTree>
    <p:extLst>
      <p:ext uri="{BB962C8B-B14F-4D97-AF65-F5344CB8AC3E}">
        <p14:creationId xmlns:p14="http://schemas.microsoft.com/office/powerpoint/2010/main" xmlns="" val="27427503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248" y="91754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id-ID" sz="3600" b="1" dirty="0" smtClean="0"/>
              <a:t>BORANG REGISTRASI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289" y="703394"/>
            <a:ext cx="8623495" cy="6008195"/>
          </a:xfrm>
        </p:spPr>
        <p:txBody>
          <a:bodyPr>
            <a:noAutofit/>
          </a:bodyPr>
          <a:lstStyle/>
          <a:p>
            <a:pPr marL="3175" indent="-3175"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en-US" dirty="0" err="1"/>
              <a:t>Borang</a:t>
            </a:r>
            <a:r>
              <a:rPr lang="en-US" dirty="0"/>
              <a:t> </a:t>
            </a:r>
            <a:r>
              <a:rPr lang="id-ID" dirty="0" smtClean="0"/>
              <a:t>Registrasi</a:t>
            </a:r>
            <a:r>
              <a:rPr lang="en-US" dirty="0" smtClean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data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id-ID" dirty="0"/>
              <a:t>pemohon</a:t>
            </a:r>
            <a:r>
              <a:rPr lang="en-US" dirty="0"/>
              <a:t> Re-</a:t>
            </a:r>
            <a:r>
              <a:rPr lang="en-US" dirty="0" err="1"/>
              <a:t>Sertifikasi</a:t>
            </a:r>
            <a:r>
              <a:rPr lang="en-US" dirty="0"/>
              <a:t> </a:t>
            </a:r>
            <a:r>
              <a:rPr lang="en-US" dirty="0" err="1"/>
              <a:t>Apoteker</a:t>
            </a:r>
            <a:r>
              <a:rPr lang="id-ID" dirty="0" smtClean="0"/>
              <a:t>.</a:t>
            </a:r>
          </a:p>
          <a:p>
            <a:pPr marL="3175" indent="-3175"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</a:pPr>
            <a:r>
              <a:rPr lang="id-ID" i="1" u="sng" dirty="0" smtClean="0"/>
              <a:t>Lampiran dalam Borang Registrasi :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id-ID" dirty="0" smtClean="0"/>
              <a:t>KTP </a:t>
            </a:r>
            <a:r>
              <a:rPr lang="id-ID" dirty="0"/>
              <a:t>yang masih berlaku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id-ID" dirty="0" smtClean="0"/>
              <a:t>KTA </a:t>
            </a:r>
            <a:r>
              <a:rPr lang="id-ID" dirty="0"/>
              <a:t>yang masih berlaku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id-ID" dirty="0" smtClean="0"/>
              <a:t>STRA </a:t>
            </a:r>
            <a:r>
              <a:rPr lang="id-ID" dirty="0"/>
              <a:t>yang masih berlaku 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id-ID" dirty="0" smtClean="0"/>
              <a:t>Rekomendasi </a:t>
            </a:r>
            <a:r>
              <a:rPr lang="id-ID" dirty="0"/>
              <a:t>terakhir dari PC/PD IAI yang diperoleh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id-ID" dirty="0" smtClean="0"/>
              <a:t>SIPA/SIKA </a:t>
            </a:r>
            <a:r>
              <a:rPr lang="id-ID" dirty="0"/>
              <a:t>terakhir yang diperoleh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id-ID" dirty="0" smtClean="0"/>
              <a:t>SK </a:t>
            </a:r>
            <a:r>
              <a:rPr lang="id-ID" dirty="0"/>
              <a:t>Pengangkatan </a:t>
            </a:r>
            <a:r>
              <a:rPr lang="id-ID" dirty="0" smtClean="0"/>
              <a:t>Pegawai</a:t>
            </a:r>
            <a:endParaRPr lang="id-ID" dirty="0"/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id-ID" dirty="0" smtClean="0"/>
              <a:t>Sertifikat </a:t>
            </a:r>
            <a:r>
              <a:rPr lang="id-ID" dirty="0"/>
              <a:t>Kompetensi Apoteker akan atau habis masa berlakunya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id-ID" dirty="0" smtClean="0"/>
              <a:t>Sertifikat </a:t>
            </a:r>
            <a:r>
              <a:rPr lang="id-ID" dirty="0"/>
              <a:t>SKP (SKP-Praktik, SKP-Pembelajaran, dan SKP-Pengabdian)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Perolehan</a:t>
            </a:r>
            <a:r>
              <a:rPr lang="en-US" dirty="0"/>
              <a:t> SKP</a:t>
            </a:r>
            <a:endParaRPr lang="id-ID" dirty="0"/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id-ID" dirty="0"/>
              <a:t>Isian Lengkap Borang dalam Buku Log (</a:t>
            </a:r>
            <a:r>
              <a:rPr lang="id-ID" i="1" dirty="0"/>
              <a:t>Log Book</a:t>
            </a:r>
            <a:r>
              <a:rPr lang="id-ID" dirty="0"/>
              <a:t>)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id-ID" dirty="0"/>
              <a:t>Isian Lengkap Berkas dalam Portofolio Pembelajaran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xmlns="" val="3534142473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5422" y="94596"/>
            <a:ext cx="8623495" cy="6637283"/>
          </a:xfrm>
        </p:spPr>
        <p:txBody>
          <a:bodyPr>
            <a:noAutofit/>
          </a:bodyPr>
          <a:lstStyle/>
          <a:p>
            <a:pPr marL="0" indent="0">
              <a:buFont typeface="Wingdings 3" pitchFamily="18" charset="2"/>
              <a:buNone/>
            </a:pPr>
            <a:r>
              <a:rPr lang="id-ID" sz="2600" b="1" dirty="0" smtClean="0"/>
              <a:t>KETENTUAN UMUM</a:t>
            </a:r>
          </a:p>
          <a:p>
            <a:pPr marL="0" indent="0">
              <a:buFont typeface="Wingdings 3" pitchFamily="18" charset="2"/>
              <a:buNone/>
            </a:pPr>
            <a:r>
              <a:rPr lang="en-US" sz="2600" b="1" dirty="0" smtClean="0"/>
              <a:t>Program </a:t>
            </a:r>
            <a:r>
              <a:rPr lang="en-US" sz="2600" b="1" dirty="0" err="1" smtClean="0"/>
              <a:t>Pendidikan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Apoteker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Berkelanjutan</a:t>
            </a:r>
            <a:r>
              <a:rPr lang="en-US" sz="2600" b="1" dirty="0" smtClean="0"/>
              <a:t> </a:t>
            </a:r>
            <a:r>
              <a:rPr lang="id-ID" sz="2600" b="1" dirty="0" smtClean="0"/>
              <a:t>(P2AB)</a:t>
            </a:r>
            <a:r>
              <a:rPr lang="id-ID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serangkaian</a:t>
            </a:r>
            <a:r>
              <a:rPr lang="en-US" sz="2600" dirty="0" smtClean="0"/>
              <a:t> </a:t>
            </a:r>
            <a:r>
              <a:rPr lang="en-US" sz="2600" dirty="0" err="1" smtClean="0"/>
              <a:t>upaya</a:t>
            </a:r>
            <a:r>
              <a:rPr lang="en-US" sz="2600" dirty="0" smtClean="0"/>
              <a:t> </a:t>
            </a:r>
            <a:r>
              <a:rPr lang="en-US" sz="2600" dirty="0" err="1" smtClean="0"/>
              <a:t>sistematis</a:t>
            </a:r>
            <a:r>
              <a:rPr lang="en-US" sz="2600" dirty="0" smtClean="0"/>
              <a:t> </a:t>
            </a:r>
            <a:r>
              <a:rPr lang="en-US" sz="2600" dirty="0" err="1" smtClean="0"/>
              <a:t>pembelajaran</a:t>
            </a:r>
            <a:r>
              <a:rPr lang="en-US" sz="2600" dirty="0" smtClean="0"/>
              <a:t> </a:t>
            </a:r>
            <a:r>
              <a:rPr lang="en-US" sz="2600" dirty="0" err="1" smtClean="0"/>
              <a:t>seumur</a:t>
            </a:r>
            <a:r>
              <a:rPr lang="en-US" sz="2600" dirty="0" smtClean="0"/>
              <a:t> </a:t>
            </a:r>
            <a:r>
              <a:rPr lang="en-US" sz="2600" dirty="0" err="1" smtClean="0"/>
              <a:t>hidup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meningkatkan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mengembangkan</a:t>
            </a:r>
            <a:r>
              <a:rPr lang="en-US" sz="2600" dirty="0" smtClean="0"/>
              <a:t> </a:t>
            </a:r>
            <a:r>
              <a:rPr lang="en-US" sz="2600" dirty="0" err="1" smtClean="0"/>
              <a:t>kompetensi</a:t>
            </a:r>
            <a:r>
              <a:rPr lang="en-US" sz="2600" dirty="0" smtClean="0"/>
              <a:t> </a:t>
            </a:r>
            <a:r>
              <a:rPr lang="en-US" sz="2600" dirty="0" err="1" smtClean="0"/>
              <a:t>apoteker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meliputi</a:t>
            </a:r>
            <a:r>
              <a:rPr lang="en-US" sz="2600" dirty="0" smtClean="0"/>
              <a:t> </a:t>
            </a:r>
            <a:r>
              <a:rPr lang="en-US" sz="2600" dirty="0" err="1" smtClean="0"/>
              <a:t>berbagai</a:t>
            </a:r>
            <a:r>
              <a:rPr lang="en-US" sz="2600" dirty="0" smtClean="0"/>
              <a:t> </a:t>
            </a:r>
            <a:r>
              <a:rPr lang="en-US" sz="2600" dirty="0" err="1" smtClean="0"/>
              <a:t>pengalaman</a:t>
            </a:r>
            <a:r>
              <a:rPr lang="en-US" sz="2600" dirty="0" smtClean="0"/>
              <a:t>/</a:t>
            </a:r>
            <a:r>
              <a:rPr lang="en-US" sz="2600" dirty="0" err="1" smtClean="0"/>
              <a:t>pelatihan</a:t>
            </a:r>
            <a:r>
              <a:rPr lang="en-US" sz="2600" dirty="0" smtClean="0"/>
              <a:t> </a:t>
            </a:r>
            <a:r>
              <a:rPr lang="en-US" sz="2600" dirty="0" err="1" smtClean="0"/>
              <a:t>keprofesian</a:t>
            </a:r>
            <a:r>
              <a:rPr lang="en-US" sz="2600" dirty="0" smtClean="0"/>
              <a:t> </a:t>
            </a:r>
            <a:r>
              <a:rPr lang="en-US" sz="2600" dirty="0" err="1" smtClean="0"/>
              <a:t>setelah</a:t>
            </a:r>
            <a:r>
              <a:rPr lang="en-US" sz="2600" dirty="0" smtClean="0"/>
              <a:t> </a:t>
            </a:r>
            <a:r>
              <a:rPr lang="en-US" sz="2600" dirty="0" err="1" smtClean="0"/>
              <a:t>pendidikan</a:t>
            </a:r>
            <a:r>
              <a:rPr lang="en-US" sz="2600" dirty="0" smtClean="0"/>
              <a:t> formal </a:t>
            </a:r>
            <a:r>
              <a:rPr lang="en-US" sz="2600" dirty="0" err="1" smtClean="0"/>
              <a:t>dasar</a:t>
            </a:r>
            <a:r>
              <a:rPr lang="en-US" sz="2600" dirty="0" smtClean="0"/>
              <a:t> yang </a:t>
            </a:r>
            <a:r>
              <a:rPr lang="en-US" sz="2600" dirty="0" err="1" smtClean="0"/>
              <a:t>bertujuan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meningkatkan</a:t>
            </a:r>
            <a:r>
              <a:rPr lang="en-US" sz="2600" dirty="0" smtClean="0"/>
              <a:t> </a:t>
            </a:r>
            <a:r>
              <a:rPr lang="en-US" sz="2600" dirty="0" err="1" smtClean="0"/>
              <a:t>pengetahuan</a:t>
            </a:r>
            <a:r>
              <a:rPr lang="en-US" sz="2600" dirty="0" smtClean="0"/>
              <a:t>, </a:t>
            </a:r>
            <a:r>
              <a:rPr lang="en-US" sz="2600" dirty="0" err="1" smtClean="0"/>
              <a:t>keterampilan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moral  </a:t>
            </a:r>
            <a:r>
              <a:rPr lang="en-US" sz="2600" dirty="0" err="1" smtClean="0"/>
              <a:t>serta</a:t>
            </a:r>
            <a:r>
              <a:rPr lang="en-US" sz="2600" dirty="0" smtClean="0"/>
              <a:t> </a:t>
            </a:r>
            <a:r>
              <a:rPr lang="en-US" sz="2600" dirty="0" err="1" smtClean="0"/>
              <a:t>sikap</a:t>
            </a:r>
            <a:r>
              <a:rPr lang="en-US" sz="2600" dirty="0" smtClean="0"/>
              <a:t> professional </a:t>
            </a:r>
            <a:r>
              <a:rPr lang="en-US" sz="2600" dirty="0" err="1" smtClean="0"/>
              <a:t>apoteker</a:t>
            </a:r>
            <a:r>
              <a:rPr lang="en-US" sz="2600" dirty="0" smtClean="0"/>
              <a:t> agar </a:t>
            </a:r>
            <a:r>
              <a:rPr lang="en-US" sz="2600" dirty="0" err="1" smtClean="0"/>
              <a:t>apoteker</a:t>
            </a:r>
            <a:r>
              <a:rPr lang="en-US" sz="2600" dirty="0" smtClean="0"/>
              <a:t> </a:t>
            </a:r>
            <a:r>
              <a:rPr lang="en-US" sz="2600" dirty="0" err="1" smtClean="0"/>
              <a:t>senantiasa</a:t>
            </a:r>
            <a:r>
              <a:rPr lang="en-US" sz="2600" dirty="0" smtClean="0"/>
              <a:t> </a:t>
            </a:r>
            <a:r>
              <a:rPr lang="en-US" sz="2600" dirty="0" err="1" smtClean="0"/>
              <a:t>layak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menjalankan</a:t>
            </a:r>
            <a:r>
              <a:rPr lang="en-US" sz="2600" dirty="0" smtClean="0"/>
              <a:t> </a:t>
            </a:r>
            <a:r>
              <a:rPr lang="en-US" sz="2600" dirty="0" err="1" smtClean="0"/>
              <a:t>profesinya</a:t>
            </a:r>
            <a:r>
              <a:rPr lang="id-ID" sz="2600" dirty="0" smtClean="0"/>
              <a:t> </a:t>
            </a:r>
            <a:r>
              <a:rPr lang="en-US" sz="2600" dirty="0" smtClean="0"/>
              <a:t>(CPD : </a:t>
            </a:r>
            <a:r>
              <a:rPr lang="en-US" sz="2600" i="1" dirty="0" smtClean="0"/>
              <a:t>Cont</a:t>
            </a:r>
            <a:r>
              <a:rPr lang="id-ID" sz="2600" i="1" dirty="0" smtClean="0"/>
              <a:t>i</a:t>
            </a:r>
            <a:r>
              <a:rPr lang="en-US" sz="2600" i="1" dirty="0" err="1" smtClean="0"/>
              <a:t>nuing</a:t>
            </a:r>
            <a:r>
              <a:rPr lang="en-US" sz="2600" i="1" dirty="0" smtClean="0"/>
              <a:t> Professional </a:t>
            </a:r>
            <a:r>
              <a:rPr lang="id-ID" sz="2600" i="1" dirty="0" smtClean="0"/>
              <a:t>D</a:t>
            </a:r>
            <a:r>
              <a:rPr lang="en-US" sz="2600" i="1" dirty="0" err="1" smtClean="0"/>
              <a:t>evelopment</a:t>
            </a:r>
            <a:r>
              <a:rPr lang="en-US" sz="2600" i="1" dirty="0" smtClean="0"/>
              <a:t>)</a:t>
            </a:r>
            <a:endParaRPr lang="id-ID" sz="2600" i="1" dirty="0" smtClean="0"/>
          </a:p>
          <a:p>
            <a:pPr marL="0" lvl="0" indent="0">
              <a:buNone/>
            </a:pPr>
            <a:r>
              <a:rPr lang="en-US" sz="2600" dirty="0" err="1" smtClean="0"/>
              <a:t>Sertifikasi</a:t>
            </a:r>
            <a:r>
              <a:rPr lang="en-US" sz="2600" dirty="0" smtClean="0"/>
              <a:t> </a:t>
            </a:r>
            <a:r>
              <a:rPr lang="en-US" sz="2600" dirty="0" err="1" smtClean="0"/>
              <a:t>Ulang</a:t>
            </a:r>
            <a:r>
              <a:rPr lang="en-US" sz="2600" dirty="0" smtClean="0"/>
              <a:t> (re-</a:t>
            </a:r>
            <a:r>
              <a:rPr lang="en-US" sz="2600" dirty="0" err="1" smtClean="0"/>
              <a:t>sertifikasi</a:t>
            </a:r>
            <a:r>
              <a:rPr lang="en-US" sz="2600" dirty="0" smtClean="0"/>
              <a:t>)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proses</a:t>
            </a:r>
            <a:r>
              <a:rPr lang="en-US" sz="2600" dirty="0" smtClean="0"/>
              <a:t> </a:t>
            </a:r>
            <a:r>
              <a:rPr lang="en-US" sz="2600" dirty="0" err="1" smtClean="0"/>
              <a:t>pemberian</a:t>
            </a:r>
            <a:r>
              <a:rPr lang="en-US" sz="2600" dirty="0" smtClean="0"/>
              <a:t> </a:t>
            </a:r>
            <a:r>
              <a:rPr lang="en-US" sz="2600" dirty="0" err="1" smtClean="0"/>
              <a:t>keterangan</a:t>
            </a:r>
            <a:r>
              <a:rPr lang="en-US" sz="2600" dirty="0" smtClean="0"/>
              <a:t> </a:t>
            </a:r>
            <a:r>
              <a:rPr lang="en-US" sz="2600" dirty="0" err="1" smtClean="0"/>
              <a:t>tanda</a:t>
            </a:r>
            <a:r>
              <a:rPr lang="en-US" sz="2600" dirty="0" smtClean="0"/>
              <a:t> </a:t>
            </a:r>
            <a:r>
              <a:rPr lang="en-US" sz="2600" dirty="0" err="1" smtClean="0"/>
              <a:t>pengakuan</a:t>
            </a:r>
            <a:r>
              <a:rPr lang="en-US" sz="2600" dirty="0" smtClean="0"/>
              <a:t> </a:t>
            </a:r>
            <a:r>
              <a:rPr lang="en-US" sz="2600" dirty="0" err="1" smtClean="0"/>
              <a:t>terhadap</a:t>
            </a:r>
            <a:r>
              <a:rPr lang="en-US" sz="2600" dirty="0" smtClean="0"/>
              <a:t> </a:t>
            </a:r>
            <a:r>
              <a:rPr lang="en-US" sz="2600" dirty="0" err="1" smtClean="0"/>
              <a:t>kemampuan</a:t>
            </a:r>
            <a:r>
              <a:rPr lang="en-US" sz="2600" dirty="0" smtClean="0"/>
              <a:t> </a:t>
            </a:r>
            <a:r>
              <a:rPr lang="en-US" sz="2600" dirty="0" err="1" smtClean="0"/>
              <a:t>seorang</a:t>
            </a:r>
            <a:r>
              <a:rPr lang="en-US" sz="2600" dirty="0" smtClean="0"/>
              <a:t> </a:t>
            </a:r>
            <a:r>
              <a:rPr lang="en-US" sz="2600" dirty="0" err="1" smtClean="0"/>
              <a:t>apoteker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menjalankan</a:t>
            </a:r>
            <a:r>
              <a:rPr lang="en-US" sz="2600" dirty="0" smtClean="0"/>
              <a:t> </a:t>
            </a:r>
            <a:r>
              <a:rPr lang="en-US" sz="2600" dirty="0" err="1" smtClean="0"/>
              <a:t>praktek</a:t>
            </a:r>
            <a:r>
              <a:rPr lang="en-US" sz="2600" dirty="0" smtClean="0"/>
              <a:t> </a:t>
            </a:r>
            <a:r>
              <a:rPr lang="en-US" sz="2600" dirty="0" err="1" smtClean="0"/>
              <a:t>kefarmasian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seluruh</a:t>
            </a:r>
            <a:r>
              <a:rPr lang="en-US" sz="2600" dirty="0" smtClean="0"/>
              <a:t> Indonesia </a:t>
            </a:r>
            <a:r>
              <a:rPr lang="en-US" sz="2600" dirty="0" err="1" smtClean="0"/>
              <a:t>setelah</a:t>
            </a:r>
            <a:r>
              <a:rPr lang="en-US" sz="2600" dirty="0" smtClean="0"/>
              <a:t> </a:t>
            </a:r>
            <a:r>
              <a:rPr lang="en-US" sz="2600" dirty="0" err="1" smtClean="0"/>
              <a:t>melalui</a:t>
            </a:r>
            <a:r>
              <a:rPr lang="en-US" sz="2600" dirty="0" smtClean="0"/>
              <a:t> </a:t>
            </a:r>
            <a:r>
              <a:rPr lang="en-US" sz="2600" dirty="0" err="1" smtClean="0"/>
              <a:t>serangkaian</a:t>
            </a:r>
            <a:r>
              <a:rPr lang="en-US" sz="2600" dirty="0" smtClean="0"/>
              <a:t> program </a:t>
            </a:r>
            <a:r>
              <a:rPr lang="en-US" sz="2600" dirty="0" err="1" smtClean="0"/>
              <a:t>pengembangan</a:t>
            </a:r>
            <a:r>
              <a:rPr lang="en-US" sz="2600" dirty="0" smtClean="0"/>
              <a:t> </a:t>
            </a:r>
            <a:r>
              <a:rPr lang="en-US" sz="2600" dirty="0" err="1" smtClean="0"/>
              <a:t>pendidikan</a:t>
            </a:r>
            <a:r>
              <a:rPr lang="en-US" sz="2600" dirty="0" smtClean="0"/>
              <a:t> </a:t>
            </a:r>
            <a:r>
              <a:rPr lang="en-US" sz="2600" dirty="0" err="1" smtClean="0"/>
              <a:t>berkelanjutan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memenuhi</a:t>
            </a:r>
            <a:r>
              <a:rPr lang="en-US" sz="2600" dirty="0" smtClean="0"/>
              <a:t> </a:t>
            </a:r>
            <a:r>
              <a:rPr lang="en-US" sz="2600" dirty="0" err="1" smtClean="0"/>
              <a:t>persyaratan</a:t>
            </a:r>
            <a:r>
              <a:rPr lang="id-ID" sz="2600" dirty="0" smtClean="0"/>
              <a:t> </a:t>
            </a:r>
            <a:endParaRPr lang="id-ID" sz="2600" dirty="0"/>
          </a:p>
        </p:txBody>
      </p:sp>
    </p:spTree>
    <p:extLst>
      <p:ext uri="{BB962C8B-B14F-4D97-AF65-F5344CB8AC3E}">
        <p14:creationId xmlns:p14="http://schemas.microsoft.com/office/powerpoint/2010/main" xmlns="" val="4141760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8721919"/>
              </p:ext>
            </p:extLst>
          </p:nvPr>
        </p:nvGraphicFramePr>
        <p:xfrm>
          <a:off x="196948" y="182875"/>
          <a:ext cx="8792307" cy="5602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5074"/>
                <a:gridCol w="245599"/>
                <a:gridCol w="6001634"/>
              </a:tblGrid>
              <a:tr h="75895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d-ID" sz="300" dirty="0">
                          <a:effectLst/>
                        </a:rPr>
                        <a:t> </a:t>
                      </a:r>
                      <a:endParaRPr lang="id-ID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BORANG </a:t>
                      </a:r>
                      <a:r>
                        <a:rPr lang="id-ID" sz="1600" dirty="0">
                          <a:effectLst/>
                        </a:rPr>
                        <a:t>REGISTRASI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d-ID" sz="1600" dirty="0" err="1">
                          <a:effectLst/>
                        </a:rPr>
                        <a:t>RE-SERTIFIKASI</a:t>
                      </a:r>
                      <a:r>
                        <a:rPr lang="id-ID" sz="1600" dirty="0">
                          <a:effectLst/>
                        </a:rPr>
                        <a:t> APOTEKER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17743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1600" dirty="0">
                          <a:effectLst/>
                        </a:rPr>
                        <a:t>Petunjuk : Tulislah dengan Huruf Terketik Rapi !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1930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>
                          <a:effectLst/>
                        </a:rPr>
                        <a:t>Diterima tanggal : </a:t>
                      </a:r>
                      <a:r>
                        <a:rPr lang="id-ID" sz="1600" dirty="0" smtClean="0">
                          <a:effectLst/>
                        </a:rPr>
                        <a:t>..................... ( </a:t>
                      </a:r>
                      <a:r>
                        <a:rPr lang="id-ID" sz="1600" dirty="0">
                          <a:effectLst/>
                        </a:rPr>
                        <a:t>diisi oleh petugas 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Kepada </a:t>
                      </a:r>
                      <a:r>
                        <a:rPr lang="id-ID" sz="1600" dirty="0" err="1">
                          <a:effectLst/>
                        </a:rPr>
                        <a:t>Yth</a:t>
                      </a:r>
                      <a:r>
                        <a:rPr lang="id-ID" sz="1600" dirty="0" smtClean="0">
                          <a:effectLst/>
                        </a:rPr>
                        <a:t>. </a:t>
                      </a:r>
                      <a:r>
                        <a:rPr lang="id-ID" sz="1600" dirty="0">
                          <a:effectLst/>
                        </a:rPr>
                        <a:t>Tim Sertifikasi dan </a:t>
                      </a:r>
                      <a:r>
                        <a:rPr lang="id-ID" sz="1600" dirty="0" err="1">
                          <a:effectLst/>
                        </a:rPr>
                        <a:t>Re-Sertifikasi</a:t>
                      </a:r>
                      <a:r>
                        <a:rPr lang="id-ID" sz="1600" dirty="0">
                          <a:effectLst/>
                        </a:rPr>
                        <a:t> Daerah........................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Melalui PC IAI </a:t>
                      </a:r>
                      <a:r>
                        <a:rPr lang="id-ID" sz="1600" dirty="0" err="1">
                          <a:effectLst/>
                        </a:rPr>
                        <a:t>Kab</a:t>
                      </a:r>
                      <a:r>
                        <a:rPr lang="id-ID" sz="1600" dirty="0">
                          <a:effectLst/>
                        </a:rPr>
                        <a:t>/Kota ..........................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Di                                                                                   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    Tempat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242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Bersama ini saya mengajukan permohonan </a:t>
                      </a:r>
                      <a:r>
                        <a:rPr lang="id-ID" sz="1600" dirty="0" err="1">
                          <a:effectLst/>
                        </a:rPr>
                        <a:t>Re-Sertifikasi</a:t>
                      </a:r>
                      <a:r>
                        <a:rPr lang="id-ID" sz="1600" dirty="0">
                          <a:effectLst/>
                        </a:rPr>
                        <a:t> dengan data sebagai berikut :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24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 dirty="0" err="1">
                          <a:effectLst/>
                        </a:rPr>
                        <a:t>N</a:t>
                      </a:r>
                      <a:r>
                        <a:rPr lang="id-ID" sz="1600" spc="5" dirty="0" err="1">
                          <a:effectLst/>
                        </a:rPr>
                        <a:t>am</a:t>
                      </a:r>
                      <a:r>
                        <a:rPr lang="id-ID" sz="1600" dirty="0" err="1">
                          <a:effectLst/>
                        </a:rPr>
                        <a:t>a</a:t>
                      </a:r>
                      <a:r>
                        <a:rPr lang="id-ID" sz="1600" spc="-5" dirty="0" err="1">
                          <a:effectLst/>
                        </a:rPr>
                        <a:t>L</a:t>
                      </a:r>
                      <a:r>
                        <a:rPr lang="id-ID" sz="1600" spc="5" dirty="0" err="1">
                          <a:effectLst/>
                        </a:rPr>
                        <a:t>e</a:t>
                      </a:r>
                      <a:r>
                        <a:rPr lang="id-ID" sz="1600" spc="-5" dirty="0" err="1">
                          <a:effectLst/>
                        </a:rPr>
                        <a:t>n</a:t>
                      </a:r>
                      <a:r>
                        <a:rPr lang="id-ID" sz="1600" spc="15" dirty="0" err="1">
                          <a:effectLst/>
                        </a:rPr>
                        <a:t>g</a:t>
                      </a:r>
                      <a:r>
                        <a:rPr lang="id-ID" sz="1600" spc="-5" dirty="0" err="1">
                          <a:effectLst/>
                        </a:rPr>
                        <a:t>k</a:t>
                      </a:r>
                      <a:r>
                        <a:rPr lang="id-ID" sz="1600" spc="5" dirty="0" err="1">
                          <a:effectLst/>
                        </a:rPr>
                        <a:t>a</a:t>
                      </a:r>
                      <a:r>
                        <a:rPr lang="id-ID" sz="1600" dirty="0" err="1">
                          <a:effectLst/>
                        </a:rPr>
                        <a:t>p</a:t>
                      </a:r>
                      <a:r>
                        <a:rPr lang="id-ID" sz="1600" dirty="0">
                          <a:effectLst/>
                        </a:rPr>
                        <a:t>,g</a:t>
                      </a:r>
                      <a:r>
                        <a:rPr lang="id-ID" sz="1600" spc="5" dirty="0">
                          <a:effectLst/>
                        </a:rPr>
                        <a:t>e</a:t>
                      </a:r>
                      <a:r>
                        <a:rPr lang="id-ID" sz="1600" dirty="0">
                          <a:effectLst/>
                        </a:rPr>
                        <a:t>l</a:t>
                      </a:r>
                      <a:r>
                        <a:rPr lang="id-ID" sz="1600" spc="5" dirty="0">
                          <a:effectLst/>
                        </a:rPr>
                        <a:t>a</a:t>
                      </a:r>
                      <a:r>
                        <a:rPr lang="id-ID" sz="1600" dirty="0">
                          <a:effectLst/>
                        </a:rPr>
                        <a:t>r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: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</a:tr>
              <a:tr h="1624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 dirty="0">
                          <a:effectLst/>
                        </a:rPr>
                        <a:t>Tempat / </a:t>
                      </a:r>
                      <a:r>
                        <a:rPr lang="id-ID" sz="1600" spc="-5" dirty="0" err="1">
                          <a:effectLst/>
                        </a:rPr>
                        <a:t>Taggal</a:t>
                      </a:r>
                      <a:r>
                        <a:rPr lang="id-ID" sz="1600" spc="-5" dirty="0">
                          <a:effectLst/>
                        </a:rPr>
                        <a:t> lahir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</a:tr>
              <a:tr h="1624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 dirty="0" err="1">
                          <a:effectLst/>
                        </a:rPr>
                        <a:t>No.KTA</a:t>
                      </a:r>
                      <a:r>
                        <a:rPr lang="id-ID" sz="1600" spc="-5" dirty="0">
                          <a:effectLst/>
                        </a:rPr>
                        <a:t> IAI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</a:tr>
              <a:tr h="1624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 dirty="0" err="1">
                          <a:effectLst/>
                        </a:rPr>
                        <a:t>No.KTP</a:t>
                      </a:r>
                      <a:r>
                        <a:rPr lang="id-ID" sz="1600" spc="-5" dirty="0">
                          <a:effectLst/>
                        </a:rPr>
                        <a:t>  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</a:tr>
              <a:tr h="3248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 dirty="0">
                          <a:effectLst/>
                        </a:rPr>
                        <a:t>Alamat lengkap (sesuai KTP)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</a:tr>
              <a:tr h="1624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 dirty="0" err="1">
                          <a:effectLst/>
                        </a:rPr>
                        <a:t>No.Handphone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</a:tr>
              <a:tr h="1624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 dirty="0">
                          <a:effectLst/>
                        </a:rPr>
                        <a:t>Alamat email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73" marR="43073" marT="0" marB="0"/>
                </a:tc>
              </a:tr>
            </a:tbl>
          </a:graphicData>
        </a:graphic>
      </p:graphicFrame>
      <p:sp>
        <p:nvSpPr>
          <p:cNvPr id="4" name="Text Box 195"/>
          <p:cNvSpPr txBox="1">
            <a:spLocks noChangeArrowheads="1"/>
          </p:cNvSpPr>
          <p:nvPr/>
        </p:nvSpPr>
        <p:spPr bwMode="auto">
          <a:xfrm>
            <a:off x="5685472" y="993399"/>
            <a:ext cx="3233444" cy="80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id-ID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Diterima tanggal : .....................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id-ID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id-ID" i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diisi oleh petugas </a:t>
            </a:r>
            <a:r>
              <a:rPr lang="id-ID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66571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1685816"/>
              </p:ext>
            </p:extLst>
          </p:nvPr>
        </p:nvGraphicFramePr>
        <p:xfrm>
          <a:off x="647115" y="633048"/>
          <a:ext cx="8074853" cy="44769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9850"/>
                <a:gridCol w="337544"/>
                <a:gridCol w="225559"/>
                <a:gridCol w="3261070"/>
                <a:gridCol w="2250830"/>
              </a:tblGrid>
              <a:tr h="37280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 dirty="0">
                          <a:effectLst/>
                        </a:rPr>
                        <a:t>Tempat praktek , 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Alamat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Jadwal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5614"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arenR"/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747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747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Ada, lampirkan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5614"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arenR"/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747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747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Ada, lampirkan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5614">
                <a:tc>
                  <a:txBody>
                    <a:bodyPr/>
                    <a:lstStyle/>
                    <a:p>
                      <a:pPr marL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AutoNum type="arabicParenR"/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Ada, lampirkan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80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>
                          <a:effectLst/>
                        </a:rPr>
                        <a:t>No. STRA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..............................................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Berlaku s.d: .... / ..... / 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80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>
                          <a:effectLst/>
                        </a:rPr>
                        <a:t>No. Sertifikat Kompetensi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...............................................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Berlaku s.d: .... / ..... / 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80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>
                          <a:effectLst/>
                        </a:rPr>
                        <a:t>No. Rekomendasi IAI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...............................................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Tertanggal: .... / ..... / 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280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600" spc="-5">
                          <a:effectLst/>
                        </a:rPr>
                        <a:t>PC-IAI asal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.......................................................................................................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375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6461760"/>
              </p:ext>
            </p:extLst>
          </p:nvPr>
        </p:nvGraphicFramePr>
        <p:xfrm>
          <a:off x="239151" y="154739"/>
          <a:ext cx="8637563" cy="6059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6479"/>
                <a:gridCol w="3611084"/>
              </a:tblGrid>
              <a:tr h="299851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Untuk keperluan verifikasi data, berikut terlampir 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600" dirty="0" smtClean="0">
                          <a:effectLst/>
                        </a:rPr>
                        <a:t>KTP </a:t>
                      </a:r>
                      <a:r>
                        <a:rPr lang="id-ID" sz="1600" dirty="0">
                          <a:effectLst/>
                        </a:rPr>
                        <a:t>yang masih berlaku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600" dirty="0" smtClean="0">
                          <a:effectLst/>
                        </a:rPr>
                        <a:t>KTA </a:t>
                      </a:r>
                      <a:r>
                        <a:rPr lang="id-ID" sz="1600" dirty="0">
                          <a:effectLst/>
                        </a:rPr>
                        <a:t>yang masih berlaku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600" dirty="0" smtClean="0">
                          <a:effectLst/>
                        </a:rPr>
                        <a:t>STRA </a:t>
                      </a:r>
                      <a:r>
                        <a:rPr lang="id-ID" sz="1600" dirty="0">
                          <a:effectLst/>
                        </a:rPr>
                        <a:t>yang masih berlaku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600" dirty="0" smtClean="0">
                          <a:effectLst/>
                        </a:rPr>
                        <a:t>Rekomendasi </a:t>
                      </a:r>
                      <a:r>
                        <a:rPr lang="id-ID" sz="1600" dirty="0">
                          <a:effectLst/>
                        </a:rPr>
                        <a:t>terakhir dari PC/PD IAI yang diperoleh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600" dirty="0" smtClean="0">
                          <a:effectLst/>
                        </a:rPr>
                        <a:t>SIPA/SIKA </a:t>
                      </a:r>
                      <a:r>
                        <a:rPr lang="id-ID" sz="1600" dirty="0">
                          <a:effectLst/>
                        </a:rPr>
                        <a:t>terakhir yang diperoleh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600" dirty="0" smtClean="0">
                          <a:effectLst/>
                        </a:rPr>
                        <a:t>SK </a:t>
                      </a:r>
                      <a:r>
                        <a:rPr lang="id-ID" sz="1600" dirty="0">
                          <a:effectLst/>
                        </a:rPr>
                        <a:t>Pengangkatan Pegawai (bagi pemohon di RS/PBF/Industri)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600" dirty="0" smtClean="0">
                          <a:effectLst/>
                        </a:rPr>
                        <a:t>Sertifikat </a:t>
                      </a:r>
                      <a:r>
                        <a:rPr lang="id-ID" sz="1600" dirty="0">
                          <a:effectLst/>
                        </a:rPr>
                        <a:t>Kompetensi Apoteker akan atau habis masa berlakunya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600" dirty="0" smtClean="0">
                          <a:effectLst/>
                        </a:rPr>
                        <a:t>Sertifikat </a:t>
                      </a:r>
                      <a:r>
                        <a:rPr lang="id-ID" sz="1600" dirty="0">
                          <a:effectLst/>
                        </a:rPr>
                        <a:t>SKP (SKP-Praktik, SKP-Pembelajaran, dan SKP-Pengabdian)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600" dirty="0" err="1">
                          <a:effectLst/>
                        </a:rPr>
                        <a:t>Rekapitulasi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Perolehan</a:t>
                      </a:r>
                      <a:r>
                        <a:rPr lang="en-US" sz="1600" dirty="0">
                          <a:effectLst/>
                        </a:rPr>
                        <a:t> SKP</a:t>
                      </a:r>
                      <a:endParaRPr lang="id-ID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600" dirty="0">
                          <a:effectLst/>
                        </a:rPr>
                        <a:t>Isian Lengkap </a:t>
                      </a:r>
                      <a:r>
                        <a:rPr lang="id-ID" sz="1600" dirty="0" err="1">
                          <a:effectLst/>
                        </a:rPr>
                        <a:t>Borang</a:t>
                      </a:r>
                      <a:r>
                        <a:rPr lang="id-ID" sz="1600" dirty="0">
                          <a:effectLst/>
                        </a:rPr>
                        <a:t> dalam Buku Log (Log </a:t>
                      </a:r>
                      <a:r>
                        <a:rPr lang="id-ID" sz="1600" dirty="0" err="1">
                          <a:effectLst/>
                        </a:rPr>
                        <a:t>Book</a:t>
                      </a:r>
                      <a:r>
                        <a:rPr lang="id-ID" sz="1600" dirty="0">
                          <a:effectLst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600" dirty="0">
                          <a:effectLst/>
                        </a:rPr>
                        <a:t>Isian Lengkap Berkas dalam Portofolio Pembelajaran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5926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1600">
                          <a:effectLst/>
                        </a:rPr>
                        <a:t>Demikianlah permohonan ini diajukan, atas perhatiannya terima kasih.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0750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Mengetahui,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PC IAI KAB/KOTA ......................................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err="1">
                          <a:effectLst/>
                        </a:rPr>
                        <a:t>ttd</a:t>
                      </a:r>
                      <a:endParaRPr lang="id-ID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u="sng" dirty="0">
                          <a:effectLst/>
                        </a:rPr>
                        <a:t>NAMA LENGKAP</a:t>
                      </a:r>
                      <a:r>
                        <a:rPr lang="id-ID" sz="1600" u="sng" dirty="0" smtClean="0">
                          <a:effectLst/>
                        </a:rPr>
                        <a:t>, Gelar</a:t>
                      </a:r>
                      <a:endParaRPr lang="id-ID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Tanda tangan dan Stempel 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...........................,....................................</a:t>
                      </a:r>
                      <a:endParaRPr lang="id-ID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Pemohon,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err="1">
                          <a:effectLst/>
                        </a:rPr>
                        <a:t>ttd</a:t>
                      </a:r>
                      <a:endParaRPr lang="id-ID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u="sng" dirty="0">
                          <a:effectLst/>
                        </a:rPr>
                        <a:t>NAMA LENGKAP, Gelar</a:t>
                      </a:r>
                      <a:endParaRPr lang="id-ID" sz="16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Tanda tangan 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1203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b="1" dirty="0" smtClean="0"/>
              <a:t>BORANG PENILAIAN DIRI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/>
          </a:bodyPr>
          <a:lstStyle/>
          <a:p>
            <a:pPr marL="3175" indent="-3175">
              <a:buClrTx/>
              <a:buSzPct val="100000"/>
              <a:buNone/>
            </a:pPr>
            <a:r>
              <a:rPr lang="en-US" sz="2400" dirty="0" err="1"/>
              <a:t>Borang</a:t>
            </a:r>
            <a:r>
              <a:rPr lang="en-US" sz="2400" dirty="0"/>
              <a:t> </a:t>
            </a:r>
            <a:r>
              <a:rPr lang="id-ID" sz="2400" dirty="0"/>
              <a:t>Penilaian </a:t>
            </a:r>
            <a:r>
              <a:rPr lang="id-ID" sz="2400" dirty="0" smtClean="0"/>
              <a:t>Diri </a:t>
            </a:r>
            <a:r>
              <a:rPr lang="en-US" sz="2400" dirty="0" smtClean="0"/>
              <a:t>(</a:t>
            </a:r>
            <a:r>
              <a:rPr lang="id-ID" sz="2400" i="1" dirty="0"/>
              <a:t>L</a:t>
            </a:r>
            <a:r>
              <a:rPr lang="en-US" sz="2400" i="1" dirty="0" err="1"/>
              <a:t>ampiran</a:t>
            </a:r>
            <a:r>
              <a:rPr lang="en-US" sz="2400" i="1" dirty="0"/>
              <a:t> </a:t>
            </a:r>
            <a:r>
              <a:rPr lang="id-ID" sz="2400" i="1" dirty="0"/>
              <a:t>2 dan 3</a:t>
            </a:r>
            <a:r>
              <a:rPr lang="en-US" sz="2400" dirty="0"/>
              <a:t>) </a:t>
            </a:r>
            <a:r>
              <a:rPr lang="en-US" sz="2400" dirty="0" err="1"/>
              <a:t>dimaksudkan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id-ID" sz="2400" dirty="0" smtClean="0"/>
              <a:t>informasi terkait </a:t>
            </a:r>
            <a:r>
              <a:rPr lang="id-ID" sz="2400" dirty="0"/>
              <a:t>aktifitas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id-ID" sz="2400" dirty="0"/>
              <a:t>selama menjalankan praktik kefarmasian</a:t>
            </a:r>
            <a:r>
              <a:rPr lang="id-ID" sz="2400" dirty="0" smtClean="0"/>
              <a:t>.</a:t>
            </a:r>
          </a:p>
          <a:p>
            <a:pPr marL="3175" indent="-3175">
              <a:buClrTx/>
              <a:buSzPct val="100000"/>
              <a:buNone/>
            </a:pPr>
            <a:endParaRPr lang="id-ID" sz="2400" i="1" u="sng" dirty="0" smtClean="0"/>
          </a:p>
          <a:p>
            <a:pPr marL="3175" indent="-3175">
              <a:buClrTx/>
              <a:buSzPct val="100000"/>
              <a:buNone/>
            </a:pPr>
            <a:r>
              <a:rPr lang="id-ID" sz="2400" i="1" u="sng" dirty="0" smtClean="0"/>
              <a:t>Lampiran dalam Borang Penilaian Diri :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800" dirty="0" smtClean="0"/>
              <a:t>Kehadiran harian Praktik Apoteker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800" dirty="0" smtClean="0"/>
              <a:t>Rekap </a:t>
            </a:r>
            <a:r>
              <a:rPr lang="id-ID" sz="2800" dirty="0"/>
              <a:t>k</a:t>
            </a:r>
            <a:r>
              <a:rPr lang="id-ID" sz="2800" dirty="0" smtClean="0"/>
              <a:t>ehadiran Praktik Apoteker</a:t>
            </a:r>
          </a:p>
        </p:txBody>
      </p:sp>
    </p:spTree>
    <p:extLst>
      <p:ext uri="{BB962C8B-B14F-4D97-AF65-F5344CB8AC3E}">
        <p14:creationId xmlns:p14="http://schemas.microsoft.com/office/powerpoint/2010/main" xmlns="" val="3480974220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53218" y="462951"/>
          <a:ext cx="8707901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6557"/>
                <a:gridCol w="264357"/>
                <a:gridCol w="3189098"/>
                <a:gridCol w="1361953"/>
                <a:gridCol w="256884"/>
                <a:gridCol w="155905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 Sertf Kompetensi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............................................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Tgl. Terbit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.......................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 SIPA/SIKA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............................................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Tgl. Terbit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........................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79404" y="59323"/>
            <a:ext cx="53851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BORANG KEHADIRAN HARIAN PRAKTIK APOTEKER</a:t>
            </a:r>
            <a:endParaRPr kumimoji="0" lang="id-ID" altLang="id-ID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3218" y="1645920"/>
            <a:ext cx="87079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800225" algn="l"/>
                <a:tab pos="2152650" algn="l"/>
              </a:tabLst>
            </a:pPr>
            <a:r>
              <a:rPr lang="id-ID" dirty="0"/>
              <a:t>Nama Apoteker 	: </a:t>
            </a:r>
            <a:r>
              <a:rPr lang="id-ID" dirty="0" smtClean="0"/>
              <a:t>	.................................................</a:t>
            </a:r>
            <a:endParaRPr lang="id-ID" dirty="0"/>
          </a:p>
          <a:p>
            <a:pPr>
              <a:tabLst>
                <a:tab pos="1800225" algn="l"/>
                <a:tab pos="2152650" algn="l"/>
              </a:tabLst>
            </a:pPr>
            <a:r>
              <a:rPr lang="id-ID" dirty="0" err="1"/>
              <a:t>No</a:t>
            </a:r>
            <a:r>
              <a:rPr lang="id-ID" dirty="0"/>
              <a:t>. Anggota IAI	</a:t>
            </a:r>
            <a:r>
              <a:rPr lang="id-ID" dirty="0" smtClean="0"/>
              <a:t>: 	.................................................</a:t>
            </a:r>
            <a:endParaRPr lang="id-ID" dirty="0"/>
          </a:p>
          <a:p>
            <a:pPr>
              <a:tabLst>
                <a:tab pos="1800225" algn="l"/>
                <a:tab pos="2152650" algn="l"/>
              </a:tabLst>
            </a:pPr>
            <a:r>
              <a:rPr lang="id-ID" dirty="0"/>
              <a:t>Tempat </a:t>
            </a:r>
            <a:r>
              <a:rPr lang="id-ID" dirty="0" err="1"/>
              <a:t>Praktik</a:t>
            </a:r>
            <a:r>
              <a:rPr lang="id-ID" dirty="0"/>
              <a:t> 	</a:t>
            </a:r>
            <a:r>
              <a:rPr lang="id-ID" dirty="0" smtClean="0"/>
              <a:t>: 	.................................................</a:t>
            </a:r>
            <a:r>
              <a:rPr lang="id-ID" dirty="0"/>
              <a:t>	</a:t>
            </a:r>
          </a:p>
          <a:p>
            <a:pPr>
              <a:tabLst>
                <a:tab pos="1800225" algn="l"/>
                <a:tab pos="2152650" algn="l"/>
              </a:tabLst>
            </a:pPr>
            <a:r>
              <a:rPr lang="id-ID" dirty="0"/>
              <a:t>Bulan	</a:t>
            </a:r>
            <a:r>
              <a:rPr lang="id-ID" dirty="0" smtClean="0"/>
              <a:t>: 	.................................................</a:t>
            </a:r>
            <a:endParaRPr lang="id-ID" dirty="0"/>
          </a:p>
          <a:p>
            <a:pPr>
              <a:tabLst>
                <a:tab pos="1800225" algn="l"/>
                <a:tab pos="2152650" algn="l"/>
              </a:tabLst>
            </a:pPr>
            <a:r>
              <a:rPr lang="id-ID" dirty="0"/>
              <a:t>Tahun	</a:t>
            </a:r>
            <a:r>
              <a:rPr lang="id-ID" dirty="0" smtClean="0"/>
              <a:t>: 	.................................................</a:t>
            </a:r>
            <a:endParaRPr lang="id-ID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51692" y="3220539"/>
          <a:ext cx="8609427" cy="2839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633"/>
                <a:gridCol w="1769022"/>
                <a:gridCol w="2235731"/>
                <a:gridCol w="1908755"/>
                <a:gridCol w="2119286"/>
              </a:tblGrid>
              <a:tr h="428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</a:rPr>
                        <a:t>No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Hari / </a:t>
                      </a:r>
                      <a:r>
                        <a:rPr lang="id-ID" sz="1800" dirty="0" err="1">
                          <a:effectLst/>
                        </a:rPr>
                        <a:t>Tgl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Jam (.... s/d ....)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Lama Praktik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(Σ jam)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Tanda Tangan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30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241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Total Jam </a:t>
                      </a:r>
                      <a:r>
                        <a:rPr lang="id-ID" sz="1800" dirty="0" err="1">
                          <a:effectLst/>
                        </a:rPr>
                        <a:t>Praktik</a:t>
                      </a:r>
                      <a:r>
                        <a:rPr lang="id-ID" sz="1800" dirty="0">
                          <a:effectLst/>
                        </a:rPr>
                        <a:t> : 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0728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67286" y="1616515"/>
          <a:ext cx="8553156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9655"/>
                <a:gridCol w="259659"/>
                <a:gridCol w="3132427"/>
                <a:gridCol w="1337749"/>
                <a:gridCol w="252319"/>
                <a:gridCol w="1531347"/>
              </a:tblGrid>
              <a:tr h="51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 Sertf Kompetensi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............................................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Tgl. Terbit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.......................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 SIPA/SIKA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............................................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Tgl. Terbit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........................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2884" y="10449"/>
            <a:ext cx="6647974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BORANG REKAP KEHADIRAN PRAKTIK APOTEKER</a:t>
            </a:r>
            <a:endParaRPr kumimoji="0" lang="id-ID" alt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Nama Apoteker		: .................................................</a:t>
            </a:r>
            <a:endParaRPr kumimoji="0" lang="id-ID" alt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Anggota IAI		: .................................................</a:t>
            </a:r>
            <a:endParaRPr kumimoji="0" lang="id-ID" alt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 </a:t>
            </a:r>
            <a:r>
              <a:rPr kumimoji="0" lang="id-ID" altLang="id-ID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Praktik</a:t>
            </a: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: .................................................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 			:.................................................</a:t>
            </a: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7286" y="3038622"/>
            <a:ext cx="8553156" cy="3460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67286" y="3000788"/>
          <a:ext cx="8553156" cy="2583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3375"/>
                <a:gridCol w="4279400"/>
                <a:gridCol w="3400381"/>
              </a:tblGrid>
              <a:tr h="375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Bulan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Jumlah Jam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Januari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Februari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12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Desember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Total Jam Praktik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072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67286" y="1616515"/>
          <a:ext cx="8553156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9655"/>
                <a:gridCol w="259659"/>
                <a:gridCol w="3132427"/>
                <a:gridCol w="1337749"/>
                <a:gridCol w="252319"/>
                <a:gridCol w="1531347"/>
              </a:tblGrid>
              <a:tr h="51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 Sertf Kompetensi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............................................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Tgl. Terbit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.......................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 SIPA/SIKA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............................................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Tgl. Terbit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........................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2884" y="10449"/>
            <a:ext cx="741318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BORANG REKAP TAHUNANAN KEHADIRAN PRAKTIK APOTEKER</a:t>
            </a:r>
            <a:endParaRPr kumimoji="0" lang="id-ID" alt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Nama Apoteker		: .................................................</a:t>
            </a:r>
            <a:endParaRPr kumimoji="0" lang="id-ID" alt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Anggota IAI		: .................................................</a:t>
            </a:r>
            <a:endParaRPr kumimoji="0" lang="id-ID" alt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 </a:t>
            </a:r>
            <a:r>
              <a:rPr kumimoji="0" lang="id-ID" altLang="id-ID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Praktik</a:t>
            </a: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: .................................................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 			: ........ s/d..........</a:t>
            </a:r>
            <a:r>
              <a:rPr kumimoji="0" lang="id-ID" alt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7286" y="3038622"/>
            <a:ext cx="8553156" cy="3460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1352274"/>
              </p:ext>
            </p:extLst>
          </p:nvPr>
        </p:nvGraphicFramePr>
        <p:xfrm>
          <a:off x="267286" y="3000788"/>
          <a:ext cx="8553156" cy="2268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3375"/>
                <a:gridCol w="4279400"/>
                <a:gridCol w="3400381"/>
              </a:tblGrid>
              <a:tr h="375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err="1">
                          <a:effectLst/>
                        </a:rPr>
                        <a:t>No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Tahun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Jumlah Jam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1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Pertama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2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Kedua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r>
                        <a:rPr lang="id-ID" sz="1800" dirty="0" smtClean="0">
                          <a:effectLst/>
                        </a:rPr>
                        <a:t>Kelima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>
                          <a:effectLst/>
                        </a:rPr>
                        <a:t>Total Jam Praktik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443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657" y="330589"/>
            <a:ext cx="7704667" cy="766688"/>
          </a:xfrm>
        </p:spPr>
        <p:txBody>
          <a:bodyPr/>
          <a:lstStyle/>
          <a:p>
            <a:pPr algn="l"/>
            <a:r>
              <a:rPr lang="id-ID" b="1" dirty="0" smtClean="0"/>
              <a:t>BORANG PRAKTIK PROFESI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7278"/>
            <a:ext cx="8229600" cy="5598945"/>
          </a:xfrm>
        </p:spPr>
        <p:txBody>
          <a:bodyPr>
            <a:normAutofit fontScale="85000" lnSpcReduction="20000"/>
          </a:bodyPr>
          <a:lstStyle/>
          <a:p>
            <a:pPr marL="3175" indent="-3175">
              <a:buClrTx/>
              <a:buSzPct val="100000"/>
              <a:buNone/>
            </a:pPr>
            <a:r>
              <a:rPr lang="id-ID" sz="2400" dirty="0"/>
              <a:t>Borang Praktik Profesi (</a:t>
            </a:r>
            <a:r>
              <a:rPr lang="id-ID" sz="2400" i="1" dirty="0"/>
              <a:t>Lampiran 4</a:t>
            </a:r>
            <a:r>
              <a:rPr lang="id-ID" sz="2400" dirty="0"/>
              <a:t>) berisi data/informasi terkait pelaksanaan praktik kefarmasian yang telah dilaksanakan oleh Apoteker selama usia Sertifikat Kompetensi</a:t>
            </a:r>
            <a:r>
              <a:rPr lang="id-ID" sz="2400" dirty="0" smtClean="0"/>
              <a:t>.</a:t>
            </a:r>
          </a:p>
          <a:p>
            <a:pPr marL="3175" indent="-3175">
              <a:buClrTx/>
              <a:buSzPct val="100000"/>
              <a:buNone/>
            </a:pPr>
            <a:endParaRPr lang="id-ID" sz="2400" dirty="0" smtClean="0"/>
          </a:p>
          <a:p>
            <a:pPr marL="3175" indent="-3175">
              <a:buClrTx/>
              <a:buSzPct val="100000"/>
              <a:buNone/>
            </a:pPr>
            <a:r>
              <a:rPr lang="id-ID" sz="2400" b="1" i="1" u="sng" dirty="0" smtClean="0"/>
              <a:t>Cakupan  Borang Praktik Profesi :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Data Sertifikat Kompetensi yang dimiliki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Data Pendukung (STRA, Rekomendasi, SIPA/SIKA)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Riwayat Praktik 5 tahun terakhir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Tempat dan Jadwal Praktik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Laporan Kinerja Praktik (sesuai bidang) Kefarmasian</a:t>
            </a:r>
          </a:p>
          <a:p>
            <a:pPr marL="0" lvl="0" indent="0">
              <a:buClrTx/>
              <a:buSzPct val="100000"/>
              <a:buNone/>
            </a:pPr>
            <a:endParaRPr lang="id-ID" sz="2400" dirty="0"/>
          </a:p>
          <a:p>
            <a:pPr marL="0" lvl="0" indent="0">
              <a:buClrTx/>
              <a:buSzPct val="100000"/>
              <a:buNone/>
            </a:pPr>
            <a:r>
              <a:rPr lang="id-ID" sz="2400" b="1" dirty="0" smtClean="0"/>
              <a:t>Bentuk Laporan : </a:t>
            </a:r>
          </a:p>
          <a:p>
            <a:pPr marL="441325" lvl="0" indent="-346075">
              <a:buClrTx/>
              <a:buSzPct val="100000"/>
              <a:buFont typeface="Wingdings" pitchFamily="2" charset="2"/>
              <a:buChar char="ü"/>
            </a:pPr>
            <a:r>
              <a:rPr lang="id-ID" sz="2400" dirty="0" smtClean="0"/>
              <a:t>File Format EXCEL</a:t>
            </a:r>
          </a:p>
          <a:p>
            <a:pPr marL="441325" lvl="0" indent="-346075">
              <a:buClrTx/>
              <a:buSzPct val="100000"/>
              <a:buFont typeface="Wingdings" pitchFamily="2" charset="2"/>
              <a:buChar char="ü"/>
            </a:pPr>
            <a:r>
              <a:rPr lang="id-ID" sz="2400" dirty="0" smtClean="0"/>
              <a:t>Faktual : Diverifikasi oleh Cabang/Himpunan Seminat</a:t>
            </a:r>
          </a:p>
          <a:p>
            <a:pPr marL="441325" lvl="0" indent="-346075">
              <a:buClrTx/>
              <a:buSzPct val="100000"/>
              <a:buFont typeface="Wingdings" pitchFamily="2" charset="2"/>
              <a:buChar char="ü"/>
            </a:pPr>
            <a:r>
              <a:rPr lang="id-ID" sz="2400" dirty="0" smtClean="0"/>
              <a:t>Data      : Diteruskan oleh Tim S&amp;R ke </a:t>
            </a:r>
            <a:r>
              <a:rPr lang="en-US" sz="2400" dirty="0" smtClean="0"/>
              <a:t>BSP</a:t>
            </a: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864950770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059666"/>
              </p:ext>
            </p:extLst>
          </p:nvPr>
        </p:nvGraphicFramePr>
        <p:xfrm>
          <a:off x="309488" y="787788"/>
          <a:ext cx="8468751" cy="4523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9571"/>
                <a:gridCol w="3505655"/>
                <a:gridCol w="4473525"/>
              </a:tblGrid>
              <a:tr h="392617">
                <a:tc gridSpan="3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1600" dirty="0">
                          <a:effectLst/>
                        </a:rPr>
                        <a:t>Sertifikat Kompetensi Sekarang (untuk keperluan Perpanjangan)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92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Nomor Sertifikat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92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2.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Nama Lengkap Pemegang Sertifikat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92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3.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Tempat dan tanggal lahir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92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4.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Alamat tinggal sekarang (lengkap)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92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5.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Nomor &amp; Tanggal Ijazah Apoteker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92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6.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Asal Perguruan Tinggi (Pend. Apoteker)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92617">
                <a:tc gridSpan="3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600" dirty="0" smtClean="0">
                          <a:effectLst/>
                        </a:rPr>
                        <a:t>B.   Dokumen </a:t>
                      </a:r>
                      <a:r>
                        <a:rPr lang="id-ID" sz="1600" dirty="0">
                          <a:effectLst/>
                        </a:rPr>
                        <a:t>Pendukung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92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Nomor STRA, tanggal berakhir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92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2.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Nomor Rekomendasi IAI, tanggal berakhir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92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3.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Nomor SIPA/SIKA, tanggal berakhir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5902" y="30514"/>
            <a:ext cx="88574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BORANG PELAKSANAAN </a:t>
            </a:r>
            <a:r>
              <a:rPr kumimoji="0" lang="en-US" altLang="id-ID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PRAKT</a:t>
            </a:r>
            <a:r>
              <a:rPr kumimoji="0" lang="id-ID" altLang="id-ID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kumimoji="0" lang="en-US" altLang="id-ID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K APOTEKER</a:t>
            </a:r>
            <a:endParaRPr kumimoji="0" lang="id-ID" altLang="id-ID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Isilah dengan </a:t>
            </a:r>
            <a:r>
              <a:rPr kumimoji="0" lang="en-US" altLang="id-ID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lengkap</a:t>
            </a:r>
            <a:r>
              <a:rPr kumimoji="0" lang="en-US" alt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id-ID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kumimoji="0" lang="en-US" alt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id-ID" altLang="id-ID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sebenarnya :</a:t>
            </a:r>
            <a:endParaRPr kumimoji="0" lang="id-ID" altLang="id-ID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302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9485861"/>
              </p:ext>
            </p:extLst>
          </p:nvPr>
        </p:nvGraphicFramePr>
        <p:xfrm>
          <a:off x="464234" y="590834"/>
          <a:ext cx="8201463" cy="4512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922"/>
                <a:gridCol w="1143922"/>
                <a:gridCol w="1623455"/>
                <a:gridCol w="2145082"/>
                <a:gridCol w="2145082"/>
              </a:tblGrid>
              <a:tr h="376006">
                <a:tc gridSpan="5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1600">
                          <a:effectLst/>
                        </a:rPr>
                        <a:t>Riwayat Praktik Apoteker (5 tahun terakhir)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6006"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Tahun Ke-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Praktik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Jabatan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Nama &amp; Alamat Kantor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600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Utama 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600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Lainnya 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600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II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Utama 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600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Lainnya 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600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III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Utama 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600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Lainnya 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600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IV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Utama 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600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Lainnya 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600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V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Utama 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600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Lainnya 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3699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5422" y="94596"/>
            <a:ext cx="8623495" cy="6637283"/>
          </a:xfrm>
        </p:spPr>
        <p:txBody>
          <a:bodyPr>
            <a:noAutofit/>
          </a:bodyPr>
          <a:lstStyle/>
          <a:p>
            <a:pPr marL="0" indent="0">
              <a:buFont typeface="Wingdings 3" pitchFamily="18" charset="2"/>
              <a:buNone/>
            </a:pPr>
            <a:r>
              <a:rPr lang="id-ID" sz="2600" dirty="0" smtClean="0"/>
              <a:t> </a:t>
            </a:r>
            <a:endParaRPr lang="id-ID" sz="2600" dirty="0"/>
          </a:p>
        </p:txBody>
      </p:sp>
      <p:sp>
        <p:nvSpPr>
          <p:cNvPr id="3" name="Rectangle 2"/>
          <p:cNvSpPr/>
          <p:nvPr/>
        </p:nvSpPr>
        <p:spPr>
          <a:xfrm>
            <a:off x="63065" y="220709"/>
            <a:ext cx="891891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0" indent="-361950">
              <a:buFont typeface="Arial" pitchFamily="34" charset="0"/>
              <a:buChar char="•"/>
            </a:pPr>
            <a:r>
              <a:rPr lang="en-US" sz="2800" dirty="0" smtClean="0"/>
              <a:t>Tim </a:t>
            </a:r>
            <a:r>
              <a:rPr lang="en-US" sz="2800" dirty="0" err="1" smtClean="0"/>
              <a:t>Sertifikasi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Re-</a:t>
            </a:r>
            <a:r>
              <a:rPr lang="en-US" sz="2800" dirty="0" err="1" smtClean="0"/>
              <a:t>Sertifikasi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id-ID" sz="2800" dirty="0" smtClean="0"/>
              <a:t>t</a:t>
            </a:r>
            <a:r>
              <a:rPr lang="en-US" sz="2800" dirty="0" err="1" smtClean="0"/>
              <a:t>im</a:t>
            </a:r>
            <a:r>
              <a:rPr lang="en-US" sz="2800" dirty="0" smtClean="0"/>
              <a:t> semi </a:t>
            </a:r>
            <a:r>
              <a:rPr lang="en-US" sz="2800" dirty="0" err="1" smtClean="0"/>
              <a:t>otonom</a:t>
            </a:r>
            <a:r>
              <a:rPr lang="en-US" sz="2800" dirty="0" smtClean="0"/>
              <a:t> </a:t>
            </a:r>
            <a:r>
              <a:rPr lang="id-ID" sz="2800" dirty="0" smtClean="0"/>
              <a:t>yang dibentuk oleh Pengurus Daerah </a:t>
            </a:r>
            <a:r>
              <a:rPr lang="en-US" sz="2800" dirty="0" smtClean="0"/>
              <a:t>yang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tugas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mengelola</a:t>
            </a:r>
            <a:r>
              <a:rPr lang="en-US" sz="2800" dirty="0" smtClean="0"/>
              <a:t> </a:t>
            </a:r>
            <a:r>
              <a:rPr lang="id-ID" sz="2800" dirty="0" smtClean="0"/>
              <a:t>dan menyelenggarakan P</a:t>
            </a:r>
            <a:r>
              <a:rPr lang="en-US" sz="2800" dirty="0" err="1" smtClean="0"/>
              <a:t>rogram</a:t>
            </a:r>
            <a:r>
              <a:rPr lang="id-ID" sz="2800" dirty="0" smtClean="0"/>
              <a:t> Sertifikasi, Re-Sertifikasi dan Program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id-ID" sz="2800" dirty="0" smtClean="0"/>
              <a:t>Apoteker </a:t>
            </a:r>
            <a:r>
              <a:rPr lang="en-US" sz="2800" dirty="0" err="1" smtClean="0"/>
              <a:t>Berkelanjutan</a:t>
            </a:r>
            <a:r>
              <a:rPr lang="en-US" sz="2800" dirty="0" smtClean="0"/>
              <a:t> </a:t>
            </a:r>
            <a:r>
              <a:rPr lang="id-ID" sz="2800" dirty="0" smtClean="0"/>
              <a:t>(Program P2AB) di Daerah yang bersangkutan.</a:t>
            </a:r>
          </a:p>
          <a:p>
            <a:pPr marL="361950" lvl="0" indent="-361950">
              <a:buFont typeface="Arial" pitchFamily="34" charset="0"/>
              <a:buChar char="•"/>
            </a:pPr>
            <a:r>
              <a:rPr lang="en-US" sz="2800" dirty="0" err="1" smtClean="0"/>
              <a:t>Satuan</a:t>
            </a:r>
            <a:r>
              <a:rPr lang="en-US" sz="2800" dirty="0" smtClean="0"/>
              <a:t> </a:t>
            </a:r>
            <a:r>
              <a:rPr lang="en-US" sz="2800" dirty="0" err="1" smtClean="0"/>
              <a:t>Kredit</a:t>
            </a:r>
            <a:r>
              <a:rPr lang="en-US" sz="2800" dirty="0" smtClean="0"/>
              <a:t> </a:t>
            </a:r>
            <a:r>
              <a:rPr lang="en-US" sz="2800" dirty="0" err="1" smtClean="0"/>
              <a:t>Partisipasi</a:t>
            </a:r>
            <a:r>
              <a:rPr lang="id-ID" sz="2800" dirty="0" smtClean="0"/>
              <a:t>(SKP)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ukuran</a:t>
            </a:r>
            <a:r>
              <a:rPr lang="en-US" sz="2800" dirty="0" smtClean="0"/>
              <a:t> </a:t>
            </a:r>
            <a:r>
              <a:rPr lang="id-ID" sz="2800" dirty="0" smtClean="0"/>
              <a:t>atas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berkelanjutan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id-ID" sz="2800" dirty="0" smtClean="0"/>
              <a:t>oleh Apoteker selama kurun waktu berlakunya Sertifikat Kompetensi.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en-US" sz="2800" dirty="0" err="1" smtClean="0"/>
              <a:t>Portofolio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id-ID" sz="2800" dirty="0" smtClean="0"/>
              <a:t>sekumpulan informasi pribadi yang berisi catatan atau dokumen atas pencapaian prestasi dalam menjalankan </a:t>
            </a:r>
            <a:r>
              <a:rPr lang="en-US" sz="2800" dirty="0" smtClean="0"/>
              <a:t>pr</a:t>
            </a:r>
            <a:r>
              <a:rPr lang="id-ID" sz="2800" dirty="0" smtClean="0"/>
              <a:t>a</a:t>
            </a:r>
            <a:r>
              <a:rPr lang="en-US" sz="2800" dirty="0" err="1" smtClean="0"/>
              <a:t>kt</a:t>
            </a:r>
            <a:r>
              <a:rPr lang="id-ID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profesi</a:t>
            </a:r>
            <a:r>
              <a:rPr lang="en-US" sz="2800" dirty="0" smtClean="0"/>
              <a:t> </a:t>
            </a:r>
            <a:r>
              <a:rPr lang="id-ID" sz="2800" dirty="0" smtClean="0"/>
              <a:t>dan/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id-ID" sz="2800" dirty="0" smtClean="0"/>
              <a:t>pendidikan profesinya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xmlns="" val="4141760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567792"/>
              </p:ext>
            </p:extLst>
          </p:nvPr>
        </p:nvGraphicFramePr>
        <p:xfrm>
          <a:off x="211016" y="56271"/>
          <a:ext cx="8651630" cy="68571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661"/>
                <a:gridCol w="2047826"/>
                <a:gridCol w="132703"/>
                <a:gridCol w="1948594"/>
                <a:gridCol w="1915886"/>
                <a:gridCol w="2069960"/>
              </a:tblGrid>
              <a:tr h="306263">
                <a:tc gridSpan="6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1600" dirty="0">
                          <a:effectLst/>
                        </a:rPr>
                        <a:t>Tempat dan Jadwal Praktik 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56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1.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Bidang Praktik Kefarmasian (pilih)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78183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</a:rPr>
                        <a:t>(1)</a:t>
                      </a: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Pelayanan </a:t>
                      </a:r>
                      <a:r>
                        <a:rPr lang="id-ID" sz="1600" dirty="0" smtClean="0">
                          <a:effectLst/>
                        </a:rPr>
                        <a:t>Kefarmasian </a:t>
                      </a:r>
                      <a:r>
                        <a:rPr lang="id-ID" sz="1600" dirty="0">
                          <a:effectLst/>
                        </a:rPr>
                        <a:t>(Apotek, Klinik, Puskesmas</a:t>
                      </a:r>
                      <a:r>
                        <a:rPr lang="id-ID" sz="1600" dirty="0" smtClean="0">
                          <a:effectLst/>
                        </a:rPr>
                        <a:t>)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7818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</a:rPr>
                        <a:t>(2)</a:t>
                      </a: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Pelayanan </a:t>
                      </a:r>
                      <a:r>
                        <a:rPr lang="id-ID" sz="1600" dirty="0" smtClean="0">
                          <a:effectLst/>
                        </a:rPr>
                        <a:t>Kefarmasian (Rumah Sakit)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7818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</a:rPr>
                        <a:t>(3)</a:t>
                      </a: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Distribusi </a:t>
                      </a:r>
                      <a:r>
                        <a:rPr lang="id-ID" sz="1600" dirty="0" smtClean="0">
                          <a:effectLst/>
                        </a:rPr>
                        <a:t>Kefarmasia</a:t>
                      </a:r>
                      <a:r>
                        <a:rPr lang="en-US" sz="1600" dirty="0" smtClean="0">
                          <a:effectLst/>
                        </a:rPr>
                        <a:t>n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7818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</a:rPr>
                        <a:t>(4)</a:t>
                      </a: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Pembuatan/Industri (</a:t>
                      </a:r>
                      <a:r>
                        <a:rPr lang="id-ID" sz="1600" dirty="0">
                          <a:effectLst/>
                        </a:rPr>
                        <a:t>Far/OT/Kosm/Makmin</a:t>
                      </a:r>
                      <a:r>
                        <a:rPr lang="id-ID" sz="1600" dirty="0" smtClean="0">
                          <a:effectLst/>
                        </a:rPr>
                        <a:t>)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82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2.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Alamat </a:t>
                      </a:r>
                      <a:r>
                        <a:rPr lang="en-US" sz="1600" dirty="0" err="1" smtClean="0">
                          <a:effectLst/>
                        </a:rPr>
                        <a:t>Rumah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......................................................................................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82726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3.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Alamat Praktik Kefarmasian dilakukan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No SIPA/SIKA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Perkiraan jarak rumah ke tempat praktik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143000" lvl="2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id-ID" sz="1600">
                          <a:effectLst/>
                        </a:rPr>
                        <a:t>....................................................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..........................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143000" lvl="2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id-ID" sz="1600">
                          <a:effectLst/>
                        </a:rPr>
                        <a:t>....................................................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..........................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143000" lvl="2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id-ID" sz="1600">
                          <a:effectLst/>
                        </a:rPr>
                        <a:t>....................................................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..........................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469808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4.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Hari Kerja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Jam Buka - Jam Tutup Operasional Fasilitas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Lama Praktik (Σ jam)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Keterangan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Senin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Selasa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Rabu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Kamis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Jum’at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Sabtu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Minggu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  <a:tr h="25689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TOTAL :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56" marR="56456" marT="2979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6934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95421" y="84400"/>
          <a:ext cx="8539090" cy="5948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985"/>
                <a:gridCol w="4130251"/>
                <a:gridCol w="1223414"/>
                <a:gridCol w="2625440"/>
              </a:tblGrid>
              <a:tr h="74579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E1.  Laporan Kinerja Praktik Bidang Pelayanan Kefarmasian</a:t>
                      </a:r>
                    </a:p>
                  </a:txBody>
                  <a:tcPr marL="63838" marR="63838" marT="3369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 Ada/Tidak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 (Perolehan SKP-Praktik)</a:t>
                      </a:r>
                    </a:p>
                  </a:txBody>
                  <a:tcPr marL="63838" marR="63838" marT="33692" marB="0" anchor="ctr"/>
                </a:tc>
              </a:tr>
              <a:tr h="472007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600" dirty="0" err="1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Kehadiran</a:t>
                      </a:r>
                      <a:endParaRPr lang="en-US" sz="160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</a:t>
                      </a:r>
                      <a:r>
                        <a:rPr lang="en-US" sz="1600" dirty="0" err="1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Hadir</a:t>
                      </a: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id-ID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 Tilik Skrining Resep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PMR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Informed Consent 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perencanaan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perbekalan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farmasi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penyimpanan perbekalan farmasi yang baik dan benar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pelayanan swamedikasi dan atau pelayanan resep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Menjadi Pendamping Minum Obat dan atau Home Pharmacy Care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Memberi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edukasi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kelompok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(minimal 10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orang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pemantauan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terapi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  <a:hlinkClick r:id="rId2" action="ppaction://hlinkpres?slideindex=1&amp;slidetitle="/>
                        </a:rPr>
                        <a:t>Melakukan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hlinkClick r:id="rId2" action="ppaction://hlinkpres?slideindex=1&amp;slidetitle="/>
                        </a:rPr>
                        <a:t> Monitoring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  <a:hlinkClick r:id="rId2" action="ppaction://hlinkpres?slideindex=1&amp;slidetitle="/>
                        </a:rPr>
                        <a:t>Efek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hlinkClick r:id="rId2" action="ppaction://hlinkpres?slideindex=1&amp;slidetitle=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  <a:hlinkClick r:id="rId2" action="ppaction://hlinkpres?slideindex=1&amp;slidetitle="/>
                        </a:rPr>
                        <a:t>Samping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hlinkClick r:id="rId2" action="ppaction://hlinkpres?slideindex=1&amp;slidetitle=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  <a:hlinkClick r:id="rId2" action="ppaction://hlinkpres?slideindex=1&amp;slidetitle="/>
                        </a:rPr>
                        <a:t>Obat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hlinkClick r:id="rId2" action="ppaction://hlinkpres?slideindex=1&amp;slidetitle="/>
                        </a:rPr>
                        <a:t> (MESO)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63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95421" y="84400"/>
          <a:ext cx="8539090" cy="29339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985"/>
                <a:gridCol w="4130251"/>
                <a:gridCol w="1223414"/>
                <a:gridCol w="2625440"/>
              </a:tblGrid>
              <a:tr h="74579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E1.  Laporan Kinerja Praktik Bidang Pelayanan Kefarmasian</a:t>
                      </a:r>
                    </a:p>
                  </a:txBody>
                  <a:tcPr marL="63838" marR="63838" marT="3369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 Ada/Tidak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 (Perolehan SKP-Praktik)</a:t>
                      </a:r>
                    </a:p>
                  </a:txBody>
                  <a:tcPr marL="63838" marR="63838" marT="33692" marB="0" anchor="ctr"/>
                </a:tc>
              </a:tr>
              <a:tr h="472007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Terlibat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Pokja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Membuat dan menyediakan brosur/leaflet</a:t>
                      </a: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/banner</a:t>
                      </a: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untuk informasi aktif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berkaitan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63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95421" y="84400"/>
          <a:ext cx="8539090" cy="29339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985"/>
                <a:gridCol w="4130251"/>
                <a:gridCol w="1223414"/>
                <a:gridCol w="2625440"/>
              </a:tblGrid>
              <a:tr h="74579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E1.  Laporan Kinerja Praktik Bidang Pelayanan Kefarmasian</a:t>
                      </a:r>
                    </a:p>
                  </a:txBody>
                  <a:tcPr marL="63838" marR="63838" marT="3369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 Ada/Tidak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 (Perolehan SKP-Praktik)</a:t>
                      </a:r>
                    </a:p>
                  </a:txBody>
                  <a:tcPr marL="63838" marR="63838" marT="33692" marB="0" anchor="ctr"/>
                </a:tc>
              </a:tr>
              <a:tr h="472007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Terlibat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Pokja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Membuat dan menyediakan brosur/leaflet</a:t>
                      </a: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/banner</a:t>
                      </a:r>
                      <a:r>
                        <a:rPr lang="id-ID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untuk informasi aktif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berkaitan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63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34910" y="-5540"/>
          <a:ext cx="8834511" cy="6913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358"/>
                <a:gridCol w="4273142"/>
                <a:gridCol w="1265740"/>
                <a:gridCol w="2716271"/>
              </a:tblGrid>
              <a:tr h="63512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9138" algn="l"/>
                        </a:tabLst>
                      </a:pPr>
                      <a:r>
                        <a:rPr lang="id-ID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E.2.1.  	Laporan </a:t>
                      </a: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Kinerja Praktik Bidang Pelayanan </a:t>
                      </a:r>
                      <a:r>
                        <a:rPr lang="id-ID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 Rumah Sakit (Radio 	Farmasi)</a:t>
                      </a: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 Ada/Tidak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 (Perolehan SKP-Praktik)</a:t>
                      </a:r>
                    </a:p>
                  </a:txBody>
                  <a:tcPr marL="63838" marR="63838" marT="33692" marB="0" anchor="ctr"/>
                </a:tc>
              </a:tr>
              <a:tr h="472007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bidang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rumah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sakit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Monitoring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melaporkan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ESO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jaminan 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utu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Radiofarmaka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SPECT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jaminan 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utu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Radiofarmaka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PET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jaminan 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</a:t>
                      </a:r>
                      <a:r>
                        <a:rPr lang="id-ID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utu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Radiofarmaka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Terapi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limbah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Radioaktif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B3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Terlibat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Pokja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GB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Peyimpanan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pengadaan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berkaitan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63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34910" y="-5540"/>
          <a:ext cx="8834511" cy="5491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358"/>
                <a:gridCol w="4273142"/>
                <a:gridCol w="1265740"/>
                <a:gridCol w="2716271"/>
              </a:tblGrid>
              <a:tr h="63512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9138" algn="l"/>
                        </a:tabLst>
                      </a:pPr>
                      <a:r>
                        <a:rPr lang="id-ID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E.2.2.  	Laporan </a:t>
                      </a: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Kinerja Praktik Bidang Pelayanan </a:t>
                      </a:r>
                      <a:r>
                        <a:rPr lang="id-ID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 Rumah Sakit (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Central </a:t>
                      </a:r>
                      <a:r>
                        <a:rPr lang="id-ID" sz="16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	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Sterile Supply Department</a:t>
                      </a:r>
                      <a:r>
                        <a:rPr lang="id-ID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 Ada/Tidak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 (Perolehan SKP-Praktik)</a:t>
                      </a:r>
                    </a:p>
                  </a:txBody>
                  <a:tcPr marL="63838" marR="63838" marT="33692" marB="0" anchor="ctr"/>
                </a:tc>
              </a:tr>
              <a:tr h="472007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 selama 5 tahun di bidang rumah sakit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proses sterilisasi alat/bahan untuk perawatan pasien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 dalam pemilihan peralatan dan bahan yang aman, efektif dan bermutu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 pendokumentasian setiap aktivitas pembersihan, desinfeksi, maupun sterilisasi sebagai bagian dari program upaya pengendalian mutu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berkaitan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id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 </a:t>
                      </a:r>
                      <a:endParaRPr lang="id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63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34910" y="-5540"/>
          <a:ext cx="8834511" cy="6878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358"/>
                <a:gridCol w="4273142"/>
                <a:gridCol w="1265740"/>
                <a:gridCol w="2716271"/>
              </a:tblGrid>
              <a:tr h="63512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9138" algn="l"/>
                        </a:tabLst>
                      </a:pPr>
                      <a:r>
                        <a:rPr lang="id-ID" sz="15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E.2.3.  	Laporan </a:t>
                      </a: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Kinerja Praktik Bidang Pelayanan </a:t>
                      </a:r>
                      <a:r>
                        <a:rPr lang="id-ID" sz="15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 Rumah Sakit 	(Pelayanan Produksi Farmasi)</a:t>
                      </a:r>
                      <a:endParaRPr lang="id-ID" sz="15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 Ada/Tidak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 (Perolehan SKP-Praktik)</a:t>
                      </a:r>
                    </a:p>
                  </a:txBody>
                  <a:tcPr marL="63838" marR="63838" marT="33692" marB="0" anchor="ctr"/>
                </a:tc>
              </a:tr>
              <a:tr h="472007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5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</a:t>
                      </a:r>
                      <a:r>
                        <a:rPr lang="en-GB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GB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</a:t>
                      </a:r>
                      <a:r>
                        <a:rPr lang="en-GB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r>
                        <a:rPr lang="en-GB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GB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bidang</a:t>
                      </a:r>
                      <a:r>
                        <a:rPr lang="en-GB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rumah</a:t>
                      </a:r>
                      <a:r>
                        <a:rPr lang="en-GB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sakit</a:t>
                      </a:r>
                      <a:endParaRPr lang="id-ID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perencanaan kegiatan dalam rangka penyiapan produksi sediaan steril dan non steril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5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5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Kegiatan review permintaan resep sediaan steril dan non steril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Kegiatan preparasi sediaan sediaan steril dan non steril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Kegiatan memeriksa hasil produksi sediaan steril dan non steril</a:t>
                      </a:r>
                      <a:endParaRPr lang="id-ID" sz="15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effectLst/>
                        </a:rPr>
                        <a:t> 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effectLst/>
                        </a:rPr>
                        <a:t> 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Penyusunan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laporan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bulanan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Jumlah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kemoterapi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jumlah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pencampuran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suntik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kanker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suntik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non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kanker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jumlah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produksi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sediaan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non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steril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id-ID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</a:rPr>
                        <a:t> </a:t>
                      </a:r>
                      <a:endParaRPr lang="id-ID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>
                          <a:effectLst/>
                        </a:rPr>
                        <a:t> 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berkaitan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5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5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</a:rPr>
                        <a:t> </a:t>
                      </a:r>
                      <a:endParaRPr lang="id-ID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500" dirty="0">
                          <a:effectLst/>
                        </a:rPr>
                        <a:t> </a:t>
                      </a:r>
                      <a:endParaRPr lang="id-ID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63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34910" y="-5540"/>
          <a:ext cx="8834511" cy="7001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358"/>
                <a:gridCol w="4273142"/>
                <a:gridCol w="1265740"/>
                <a:gridCol w="2716271"/>
              </a:tblGrid>
              <a:tr h="63512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9138" algn="l"/>
                        </a:tabLst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E.2.4.  	Laporan 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Kinerja Praktik Bidang Pelayanan </a:t>
                      </a: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 Rumah Sakit 	(Pengelolaan Perbekalan Farmasi di Gudang Farmasi)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 Ada/Tidak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 (Perolehan SKP-Praktik)</a:t>
                      </a:r>
                    </a:p>
                  </a:txBody>
                  <a:tcPr marL="63838" marR="63838" marT="33692" marB="0" anchor="ctr"/>
                </a:tc>
              </a:tr>
              <a:tr h="472007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5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tahun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bidang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rumah</a:t>
                      </a:r>
                      <a:r>
                        <a:rPr lang="en-GB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GB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sakit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perencanaan Perbekalan Farmasi secara lengkap dan tepat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A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nalisa harga, jenis dan jumlah sediaan pada usulan pembelian dalam rangka Pengadaan Perbekalan Farmasi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A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nalisa permintaan perbekalan farmasi dalam rangka Pendistribusian Perbekalan Farmasi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monitoring pengelompokkan perbekalan farmasi dalam rangka Penyimpanan sesuai persyaratan penyimpanan obat yang benar dengan lengkap dan tepat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</a:t>
                      </a: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ekapitulasi daftar usulan perbekalan farmasi dalam rangka Penghapusan Perbekalan Farmasi setiap bulan secara lengkap dan tepat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berkaitan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63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34910" y="-5540"/>
          <a:ext cx="8834511" cy="5880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358"/>
                <a:gridCol w="4273142"/>
                <a:gridCol w="1265740"/>
                <a:gridCol w="2716271"/>
              </a:tblGrid>
              <a:tr h="63512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9138" algn="l"/>
                        </a:tabLst>
                      </a:pPr>
                      <a:r>
                        <a:rPr lang="id-ID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E.2.5.  	Laporan </a:t>
                      </a: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Kinerja Praktik Bidang Pelayanan </a:t>
                      </a:r>
                      <a:r>
                        <a:rPr lang="id-ID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 Rumah Sakit 	(Pelayanan Farmasi Klinis)</a:t>
                      </a: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2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Praktik Profesi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 Ada/Tidak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 (Perolehan SKP-Praktik)</a:t>
                      </a:r>
                    </a:p>
                  </a:txBody>
                  <a:tcPr marL="63838" marR="63838" marT="33692" marB="0" anchor="ctr"/>
                </a:tc>
              </a:tr>
              <a:tr h="472007"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 selama 5 tahun di bidang rumah sakit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Pemantauan terapi  Obat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Monitoring Efek Samping Obat (MESO)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Pelayanan informasi obat di instalasi farmasi secara aktif dan pasif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Evaluasi penggunaan obat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visite / ronde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dan atau bertanggung jawab pada dispensing sediaan steril dan atau sitostatika</a:t>
                      </a:r>
                      <a:endParaRPr lang="id-ID" sz="1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3838" marR="63838" marT="33692" marB="0" anchor="ctr"/>
                </a:tc>
              </a:tr>
              <a:tr h="258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453" marR="6645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berkaitan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praktek</a:t>
                      </a:r>
                      <a:r>
                        <a:rPr lang="en-US" sz="1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6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3838" marR="63838" marT="336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63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288386"/>
            <a:ext cx="7704667" cy="710417"/>
          </a:xfrm>
        </p:spPr>
        <p:txBody>
          <a:bodyPr>
            <a:normAutofit/>
          </a:bodyPr>
          <a:lstStyle/>
          <a:p>
            <a:pPr algn="l"/>
            <a:r>
              <a:rPr lang="id-ID" sz="4000" b="1" dirty="0" smtClean="0"/>
              <a:t>INSTRUMEN PRAKTIK PROFESI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416"/>
            <a:ext cx="8229600" cy="5399929"/>
          </a:xfrm>
        </p:spPr>
        <p:txBody>
          <a:bodyPr>
            <a:normAutofit fontScale="92500" lnSpcReduction="20000"/>
          </a:bodyPr>
          <a:lstStyle/>
          <a:p>
            <a:pPr marL="3175" indent="-3175">
              <a:buClrTx/>
              <a:buSzPct val="100000"/>
              <a:buNone/>
            </a:pPr>
            <a:r>
              <a:rPr lang="id-ID" sz="2400" dirty="0" smtClean="0"/>
              <a:t>Merupakan alat (tool) terdokumentasi bagi Apoteker dalam membuktikan teknis </a:t>
            </a:r>
            <a:r>
              <a:rPr lang="id-ID" sz="2400" dirty="0" err="1" smtClean="0"/>
              <a:t>praktik</a:t>
            </a:r>
            <a:r>
              <a:rPr lang="id-ID" sz="2400" dirty="0" smtClean="0"/>
              <a:t> dan interaksinya dengan pasien.</a:t>
            </a:r>
          </a:p>
          <a:p>
            <a:pPr marL="3175" indent="-3175">
              <a:buClrTx/>
              <a:buSzPct val="100000"/>
              <a:buNone/>
            </a:pPr>
            <a:endParaRPr lang="id-ID" sz="2400" dirty="0" smtClean="0"/>
          </a:p>
          <a:p>
            <a:pPr marL="3175" indent="-3175">
              <a:buClrTx/>
              <a:buSzPct val="100000"/>
              <a:buNone/>
            </a:pPr>
            <a:r>
              <a:rPr lang="id-ID" sz="2400" i="1" u="sng" dirty="0" smtClean="0"/>
              <a:t>Instumen Praktik Profesi yang dipergunakan :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Lembar Daftar Tilik Skrining Resep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>
                <a:hlinkClick r:id="rId2" action="ppaction://hlinkpres?slideindex=1&amp;slidetitle="/>
              </a:rPr>
              <a:t>Dokumen Patient Medication Record (PMR)</a:t>
            </a:r>
            <a:endParaRPr lang="en-US" sz="2400" dirty="0" smtClean="0"/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en-US" dirty="0" err="1" smtClean="0">
                <a:hlinkClick r:id="rId3" action="ppaction://hlinkpres?slideindex=1&amp;slidetitle="/>
              </a:rPr>
              <a:t>Standar</a:t>
            </a:r>
            <a:r>
              <a:rPr lang="en-US" dirty="0" smtClean="0">
                <a:hlinkClick r:id="rId3" action="ppaction://hlinkpres?slideindex=1&amp;slidetitle="/>
              </a:rPr>
              <a:t> </a:t>
            </a:r>
            <a:r>
              <a:rPr lang="en-US" dirty="0" err="1" smtClean="0">
                <a:hlinkClick r:id="rId3" action="ppaction://hlinkpres?slideindex=1&amp;slidetitle="/>
              </a:rPr>
              <a:t>Prosedur</a:t>
            </a:r>
            <a:r>
              <a:rPr lang="en-US" dirty="0" smtClean="0">
                <a:hlinkClick r:id="rId3" action="ppaction://hlinkpres?slideindex=1&amp;slidetitle="/>
              </a:rPr>
              <a:t> </a:t>
            </a:r>
            <a:r>
              <a:rPr lang="en-US" dirty="0" err="1" smtClean="0">
                <a:hlinkClick r:id="rId3" action="ppaction://hlinkpres?slideindex=1&amp;slidetitle="/>
              </a:rPr>
              <a:t>Operasional</a:t>
            </a:r>
            <a:endParaRPr lang="id-ID" sz="2400" dirty="0" smtClean="0"/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Nota </a:t>
            </a:r>
            <a:r>
              <a:rPr lang="id-ID" sz="2400" i="1" dirty="0" smtClean="0"/>
              <a:t>Informed Consent</a:t>
            </a:r>
          </a:p>
          <a:p>
            <a:pPr marL="0" lvl="0" indent="0">
              <a:buClrTx/>
              <a:buSzPct val="100000"/>
              <a:buNone/>
            </a:pPr>
            <a:endParaRPr lang="id-ID" sz="2400" dirty="0"/>
          </a:p>
          <a:p>
            <a:pPr marL="0" lvl="0" indent="0">
              <a:buClrTx/>
              <a:buSzPct val="100000"/>
              <a:buNone/>
            </a:pPr>
            <a:r>
              <a:rPr lang="id-ID" sz="2400" b="1" dirty="0" smtClean="0"/>
              <a:t>Bentuk Laporan : </a:t>
            </a:r>
          </a:p>
          <a:p>
            <a:pPr marL="441325" lvl="0" indent="-346075">
              <a:buClrTx/>
              <a:buSzPct val="100000"/>
              <a:buFont typeface="Wingdings" pitchFamily="2" charset="2"/>
              <a:buChar char="ü"/>
            </a:pPr>
            <a:r>
              <a:rPr lang="id-ID" sz="2400" dirty="0" smtClean="0"/>
              <a:t>Dokumen pengerjaannya di lapangan</a:t>
            </a:r>
          </a:p>
          <a:p>
            <a:pPr marL="441325" lvl="0" indent="-346075">
              <a:buClrTx/>
              <a:buSzPct val="100000"/>
              <a:buFont typeface="Wingdings" pitchFamily="2" charset="2"/>
              <a:buChar char="ü"/>
            </a:pPr>
            <a:r>
              <a:rPr lang="id-ID" sz="2400" dirty="0" smtClean="0"/>
              <a:t>Faktual : Diverifikasi oleh Cabang/Himpunan Seminat</a:t>
            </a:r>
          </a:p>
          <a:p>
            <a:pPr marL="441325" lvl="0" indent="-346075">
              <a:buClrTx/>
              <a:buSzPct val="100000"/>
              <a:buFont typeface="Wingdings" pitchFamily="2" charset="2"/>
              <a:buChar char="ü"/>
            </a:pPr>
            <a:r>
              <a:rPr lang="id-ID" sz="2400" dirty="0" smtClean="0"/>
              <a:t>Data      : Diteruskan oleh Tim S&amp;R ke </a:t>
            </a:r>
            <a:r>
              <a:rPr lang="en-US" sz="2400" dirty="0" smtClean="0"/>
              <a:t>BSP</a:t>
            </a: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771817048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5422" y="253219"/>
            <a:ext cx="8623495" cy="6133514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id-ID" sz="2600" b="1" dirty="0"/>
              <a:t>PENYELENGGARA </a:t>
            </a:r>
            <a:r>
              <a:rPr lang="id-ID" sz="2600" b="1" dirty="0" err="1"/>
              <a:t>RE-SERTIFIKASI</a:t>
            </a:r>
            <a:endParaRPr lang="id-ID" sz="2600" dirty="0"/>
          </a:p>
          <a:p>
            <a:pPr>
              <a:spcBef>
                <a:spcPts val="0"/>
              </a:spcBef>
            </a:pPr>
            <a:r>
              <a:rPr lang="id-ID" sz="2600" dirty="0"/>
              <a:t>Re-Sertifikasi diselenggarakan oleh Tim Sertifikasi dan Re-Sertifikasi Daerah dengan membentuk Verifikator (</a:t>
            </a:r>
            <a:r>
              <a:rPr lang="id-ID" sz="2600" i="1" dirty="0" smtClean="0"/>
              <a:t>Pengurus Daerah dan Pengurus Cabang</a:t>
            </a:r>
            <a:r>
              <a:rPr lang="id-ID" sz="2600" dirty="0" smtClean="0"/>
              <a:t>) </a:t>
            </a:r>
            <a:r>
              <a:rPr lang="id-ID" sz="2600" dirty="0"/>
              <a:t>sesuai dengan </a:t>
            </a:r>
            <a:r>
              <a:rPr lang="id-ID" sz="2600" dirty="0" smtClean="0"/>
              <a:t>kebutuhan, </a:t>
            </a:r>
            <a:r>
              <a:rPr lang="id-ID" sz="2600" dirty="0"/>
              <a:t>yang menjalankan tugas dan  fungsi berdasarkan </a:t>
            </a:r>
            <a:r>
              <a:rPr lang="id-ID" sz="2600" dirty="0" smtClean="0"/>
              <a:t>Pedoman.</a:t>
            </a:r>
            <a:endParaRPr lang="id-ID" sz="2600" dirty="0"/>
          </a:p>
          <a:p>
            <a:pPr marL="0" indent="0">
              <a:spcBef>
                <a:spcPts val="0"/>
              </a:spcBef>
              <a:buNone/>
            </a:pPr>
            <a:r>
              <a:rPr lang="id-ID" sz="2600" dirty="0"/>
              <a:t> 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id-ID" sz="2600" b="1" dirty="0"/>
              <a:t>BIAYA PENYELENGGARAAN </a:t>
            </a:r>
            <a:r>
              <a:rPr lang="id-ID" sz="2600" b="1" dirty="0" err="1"/>
              <a:t>RE-SERTIFIKASI</a:t>
            </a:r>
            <a:r>
              <a:rPr lang="id-ID" sz="2600" b="1" dirty="0"/>
              <a:t> </a:t>
            </a:r>
            <a:endParaRPr lang="id-ID" sz="2600" dirty="0"/>
          </a:p>
          <a:p>
            <a:pPr>
              <a:spcBef>
                <a:spcPts val="0"/>
              </a:spcBef>
            </a:pPr>
            <a:r>
              <a:rPr lang="id-ID" sz="2600" dirty="0"/>
              <a:t>Biaya-biaya yang timbul pada penyelenggaraan </a:t>
            </a:r>
            <a:r>
              <a:rPr lang="id-ID" sz="2600" dirty="0" err="1"/>
              <a:t>Re-Sertifikasi</a:t>
            </a:r>
            <a:r>
              <a:rPr lang="id-ID" sz="2600" dirty="0"/>
              <a:t> (untuk kepentingan verifikasi faktual, verifikasi administratif, transportasi, akomodasi dan lain-lain) </a:t>
            </a:r>
            <a:r>
              <a:rPr lang="en-US" sz="2600" dirty="0" err="1"/>
              <a:t>ditanggung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</a:t>
            </a:r>
            <a:r>
              <a:rPr lang="id-ID" sz="2600" dirty="0"/>
              <a:t>pemohon </a:t>
            </a:r>
            <a:r>
              <a:rPr lang="en-US" sz="2600" dirty="0"/>
              <a:t>yang </a:t>
            </a:r>
            <a:r>
              <a:rPr lang="en-US" sz="2600" dirty="0" err="1"/>
              <a:t>besarnya</a:t>
            </a:r>
            <a:r>
              <a:rPr lang="en-US" sz="2600" dirty="0"/>
              <a:t> </a:t>
            </a:r>
            <a:r>
              <a:rPr lang="en-US" sz="2600" dirty="0" err="1"/>
              <a:t>ditentukan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</a:t>
            </a:r>
            <a:r>
              <a:rPr lang="id-ID" sz="2600" dirty="0"/>
              <a:t>Pengurus Daerah bersama Tim Sertifikasi dan </a:t>
            </a:r>
            <a:r>
              <a:rPr lang="id-ID" sz="2600" dirty="0" err="1"/>
              <a:t>Re-Sertifikasi</a:t>
            </a:r>
            <a:r>
              <a:rPr lang="id-ID" sz="2600" dirty="0"/>
              <a:t> dalam bentuk SK Pengurus Daerah berdasarkan perhitungan yang terencana dan rasional. </a:t>
            </a:r>
          </a:p>
        </p:txBody>
      </p:sp>
    </p:spTree>
    <p:extLst>
      <p:ext uri="{BB962C8B-B14F-4D97-AF65-F5344CB8AC3E}">
        <p14:creationId xmlns:p14="http://schemas.microsoft.com/office/powerpoint/2010/main" xmlns="" val="4141760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687381" y="76200"/>
            <a:ext cx="3769237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DAFTAR TILIK SKRINING RESEP (DTSR)</a:t>
            </a:r>
            <a:endParaRPr lang="id-ID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672940" y="533400"/>
          <a:ext cx="8013859" cy="210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8300"/>
                <a:gridCol w="162560"/>
                <a:gridCol w="2590800"/>
                <a:gridCol w="692849"/>
                <a:gridCol w="231468"/>
                <a:gridCol w="143788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Nomor Kode Resep/Skrining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 smtClean="0">
                          <a:solidFill>
                            <a:schemeClr val="tx1"/>
                          </a:solidFill>
                          <a:effectLst/>
                        </a:rPr>
                        <a:t>..........................................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Tanggal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 smtClean="0">
                          <a:solidFill>
                            <a:schemeClr val="tx1"/>
                          </a:solidFill>
                          <a:effectLst/>
                        </a:rPr>
                        <a:t>.....................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685799" y="762000"/>
          <a:ext cx="8001003" cy="2510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5778"/>
                <a:gridCol w="252015"/>
                <a:gridCol w="1851955"/>
                <a:gridCol w="250241"/>
                <a:gridCol w="1145012"/>
                <a:gridCol w="304800"/>
                <a:gridCol w="315433"/>
                <a:gridCol w="253699"/>
                <a:gridCol w="146670"/>
                <a:gridCol w="250241"/>
                <a:gridCol w="1015159"/>
              </a:tblGrid>
              <a:tr h="204447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Skrining 1 (Asal-usul Resep)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Fakta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59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Dari Dokter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...................................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Invalid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Meragukan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59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Alamat dokter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...................................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Valid, clear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Invalid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Meragukan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59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SIP Dokter 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...................................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Invalid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Meragukan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176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Masih berlaku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Kadaluwarsa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59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Td tgn/Paraf dokter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...................................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Invalid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Meragukan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59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Tanggal penulisan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...................................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Valid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Invalid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Meragukan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4447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u="sng">
                          <a:solidFill>
                            <a:schemeClr val="tx1"/>
                          </a:solidFill>
                          <a:effectLst/>
                        </a:rPr>
                        <a:t>Keputusan Apoteker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Lolos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Tolak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920750" y="1524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685800" y="3505200"/>
          <a:ext cx="8000998" cy="19453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6360"/>
                <a:gridCol w="271416"/>
                <a:gridCol w="1994527"/>
                <a:gridCol w="176405"/>
                <a:gridCol w="176405"/>
                <a:gridCol w="176405"/>
                <a:gridCol w="304882"/>
                <a:gridCol w="317433"/>
                <a:gridCol w="176405"/>
                <a:gridCol w="305135"/>
                <a:gridCol w="176405"/>
                <a:gridCol w="176405"/>
                <a:gridCol w="269505"/>
                <a:gridCol w="1093310"/>
              </a:tblGrid>
              <a:tr h="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Skrining 2 (Asal-usul Pasien)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Fakta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Nama Pasien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...................................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Invalid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Meragukan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Umur Pasien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...................................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Invalid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Meragukan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Jenis kelamin 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Laki-laki / Perempuan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OKE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Berat Badan (tuliskan)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...................................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Invalid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Meragukan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Tinggi Badan (tuliskan)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...................................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Invalid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Meragukan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Alamat Jelas (tuliskan)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..................................................................................................................... (Baru 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 pindahkan ke PMR)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u="sng">
                          <a:solidFill>
                            <a:schemeClr val="tx1"/>
                          </a:solidFill>
                          <a:effectLst/>
                        </a:rPr>
                        <a:t>Keputusan Apoteker 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Lolos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Tolak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239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04801" y="76200"/>
          <a:ext cx="8610599" cy="1688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3513"/>
                <a:gridCol w="2629886"/>
                <a:gridCol w="1066800"/>
                <a:gridCol w="909862"/>
                <a:gridCol w="690338"/>
                <a:gridCol w="678891"/>
                <a:gridCol w="921309"/>
              </a:tblGrid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Skrining 3 (Obat-obat yang diminta)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1653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Nama dagang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Nama Generik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Btk. Sediaan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Kekuatan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Dosis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Dosis Terapi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1513" y="349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4800" y="1981200"/>
          <a:ext cx="8610600" cy="1191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6840"/>
                <a:gridCol w="162560"/>
                <a:gridCol w="886039"/>
                <a:gridCol w="249430"/>
                <a:gridCol w="1244514"/>
                <a:gridCol w="3411217"/>
              </a:tblGrid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Skrining 4 (Spesifikasi Permintaan)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Fakta Permintaan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Permintaan Cara Pakai Obat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Permintaan Aturan Pakai Obat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Permintaan Cara penyiapan Obat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Informasi khusus/lainnya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Tidak Ada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Ada, sebutkan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8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8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8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800">
                          <a:effectLst/>
                        </a:rPr>
                        <a:t> </a:t>
                      </a:r>
                      <a:endParaRPr lang="id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800" dirty="0">
                          <a:effectLst/>
                        </a:rPr>
                        <a:t> </a:t>
                      </a:r>
                      <a:endParaRPr lang="id-ID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04800" y="3193542"/>
          <a:ext cx="8610599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1494"/>
                <a:gridCol w="249430"/>
                <a:gridCol w="1001232"/>
                <a:gridCol w="248552"/>
                <a:gridCol w="1488675"/>
                <a:gridCol w="249430"/>
                <a:gridCol w="1369228"/>
                <a:gridCol w="248552"/>
                <a:gridCol w="1544006"/>
              </a:tblGrid>
              <a:tr h="0"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Skrining 5 (Analisis Kesesuaian Farmasetis) 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 Sesuaikan dengan Skrining 4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Kesesuaian bentuk sediaan dan stabilitas obat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Sesuai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Tidak sesuai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Kesesuaian antara potensi dan dosis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Sesuai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Tidak sesuai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Inkompatibilitas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Kompatibel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Inkompatibel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Cara Pakai Obat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Benar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Tidak benar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Aturan Pakai Obat dan Lama Pemberian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Benar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Tidak benar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Sikap Apoteker 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Hasil komunikasi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Konfirmasi ke dokter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Ya, Perlu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Komunikasi ke pasien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Ya, perlu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u="sng">
                          <a:solidFill>
                            <a:schemeClr val="tx1"/>
                          </a:solidFill>
                          <a:effectLst/>
                        </a:rPr>
                        <a:t>Keputusan Apoteker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Lanjut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Ditunda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Ditolak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71513" y="3373438"/>
            <a:ext cx="92132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68821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80999" y="381000"/>
          <a:ext cx="8458201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2353"/>
                <a:gridCol w="245015"/>
                <a:gridCol w="983512"/>
                <a:gridCol w="244152"/>
                <a:gridCol w="1462327"/>
                <a:gridCol w="245015"/>
                <a:gridCol w="1344996"/>
                <a:gridCol w="244152"/>
                <a:gridCol w="1516679"/>
              </a:tblGrid>
              <a:tr h="0"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Skrining 6 (Analisis Pertimbangan Klinis) 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 Sandingkan dengan PMR Pasien pada kunjungan2 sebelumnya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Adanya riwayat alergi pada pasien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Ada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Tidak ada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Reaksi atas efek samping penggunaan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Ada / Pernah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Tdk Ada / Tdk Pernah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Interaksi antar komponen obat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Ada masalah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Tdk ada masalah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Kesesuaian dosis dengan kondisi pasien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Sesuai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Tidak sesuai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3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Hal-hal khusus terhadap pasien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Tidak ada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Ada, sebutkan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Sikap Apoteker 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Hasil komunikasi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Konfirmasi ke dokter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Ya, Perlu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Komunikasi ke pasien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Ya, perlu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u="sng">
                          <a:solidFill>
                            <a:schemeClr val="tx1"/>
                          </a:solidFill>
                          <a:effectLst/>
                        </a:rPr>
                        <a:t>Keputusan Apoteker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Lanjut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Ditunda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Ditolak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81000" y="2743200"/>
          <a:ext cx="8458200" cy="874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9033"/>
                <a:gridCol w="7019167"/>
              </a:tblGrid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u="sng">
                          <a:solidFill>
                            <a:schemeClr val="tx1"/>
                          </a:solidFill>
                          <a:effectLst/>
                        </a:rPr>
                        <a:t>Catatan Tambahan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1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71513" y="39433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6340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8014" y="2110300"/>
          <a:ext cx="8529144" cy="336035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43048"/>
                <a:gridCol w="2843048"/>
                <a:gridCol w="2843048"/>
              </a:tblGrid>
              <a:tr h="480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r>
                        <a:rPr lang="id-ID" sz="2400" dirty="0">
                          <a:latin typeface="Arial" pitchFamily="34" charset="0"/>
                          <a:cs typeface="Arial" pitchFamily="34" charset="0"/>
                        </a:rPr>
                        <a:t>Skrining</a:t>
                      </a:r>
                      <a:endParaRPr lang="id-ID" sz="2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r>
                        <a:rPr lang="id-ID" sz="2400">
                          <a:latin typeface="Arial" pitchFamily="34" charset="0"/>
                          <a:cs typeface="Arial" pitchFamily="34" charset="0"/>
                        </a:rPr>
                        <a:t>Masalah</a:t>
                      </a:r>
                      <a:endParaRPr lang="id-ID" sz="24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r>
                        <a:rPr lang="id-ID" sz="2400">
                          <a:latin typeface="Arial" pitchFamily="34" charset="0"/>
                          <a:cs typeface="Arial" pitchFamily="34" charset="0"/>
                        </a:rPr>
                        <a:t>Tindakan</a:t>
                      </a:r>
                      <a:endParaRPr lang="id-ID" sz="24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r>
                        <a:rPr lang="id-ID" sz="2400" dirty="0" smtClean="0">
                          <a:latin typeface="Arial" pitchFamily="34" charset="0"/>
                          <a:cs typeface="Arial" pitchFamily="34" charset="0"/>
                        </a:rPr>
                        <a:t>Administratif</a:t>
                      </a:r>
                      <a:endParaRPr lang="id-ID" sz="2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endParaRPr lang="id-ID" sz="24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endParaRPr lang="id-ID" sz="24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r>
                        <a:rPr lang="id-ID" sz="2400" dirty="0" smtClean="0">
                          <a:latin typeface="Arial" pitchFamily="34" charset="0"/>
                          <a:cs typeface="Arial" pitchFamily="34" charset="0"/>
                        </a:rPr>
                        <a:t>Farmasetis</a:t>
                      </a:r>
                      <a:endParaRPr lang="id-ID" sz="2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endParaRPr lang="id-ID" sz="24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endParaRPr lang="id-ID" sz="2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r>
                        <a:rPr lang="id-ID" sz="2400" dirty="0" smtClean="0">
                          <a:latin typeface="Arial" pitchFamily="34" charset="0"/>
                          <a:cs typeface="Arial" pitchFamily="34" charset="0"/>
                        </a:rPr>
                        <a:t>Klinis</a:t>
                      </a:r>
                      <a:endParaRPr lang="id-ID" sz="2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endParaRPr lang="id-ID" sz="240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60475" algn="l"/>
                          <a:tab pos="1530350" algn="l"/>
                        </a:tabLst>
                      </a:pPr>
                      <a:endParaRPr lang="id-ID" sz="24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</a:txBody>
                  <a:tcPr marL="66805" marR="6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7952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  <a:tab pos="1530350" algn="l"/>
              </a:tabLst>
            </a:pPr>
            <a:r>
              <a:rPr kumimoji="0" lang="id-ID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DAFTAR TILIK SKRINING RESEP (DTSR)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  <a:tab pos="1530350" algn="l"/>
              </a:tabLst>
            </a:pP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6425" algn="l"/>
                <a:tab pos="2238375" algn="l"/>
              </a:tabLst>
            </a:pPr>
            <a:r>
              <a:rPr kumimoji="0" lang="id-ID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Nama Pasien	: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6425" algn="l"/>
                <a:tab pos="2238375" algn="l"/>
              </a:tabLst>
            </a:pPr>
            <a:r>
              <a:rPr kumimoji="0" lang="id-ID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Jenis Kelamin	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6425" algn="l"/>
                <a:tab pos="2238375" algn="l"/>
              </a:tabLst>
            </a:pPr>
            <a:r>
              <a:rPr kumimoji="0" lang="id-ID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Alamat	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  <a:tab pos="1530350" algn="l"/>
              </a:tabLst>
            </a:pP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457201" y="304800"/>
            <a:ext cx="8229600" cy="55626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600" b="1" i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NOTA INFORMED </a:t>
            </a:r>
            <a:r>
              <a:rPr lang="id-ID" sz="1600" b="1" i="1" u="sng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CONSENT*</a:t>
            </a:r>
            <a:r>
              <a:rPr lang="id-ID" sz="1600" b="1" i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d-ID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id-ID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IC : ...................			Tanggal : ...........................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Bahwa saya telah memahami dan menerima jasa asuhan </a:t>
            </a:r>
            <a:r>
              <a:rPr lang="id-ID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kefarmasian</a:t>
            </a: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dari Apoteker berupa penjelasan, uraian, </a:t>
            </a:r>
            <a:r>
              <a:rPr lang="id-ID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nasehat</a:t>
            </a: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/advis, perhatian dan informasi lengkap mengenai obat-obat yang akan </a:t>
            </a:r>
            <a:r>
              <a:rPr lang="id-ID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saya/keluarga saya </a:t>
            </a: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gunakan sebagaimana mestinya.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Bahwa</a:t>
            </a:r>
            <a:r>
              <a:rPr lang="id-ID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saya/keluarga</a:t>
            </a: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saya</a:t>
            </a: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bersedia mematuhi hal-hal tersebut di atas dan  akan meminta konsultasi jika kondisi memerlukannya termasuk untuk dilakukan </a:t>
            </a:r>
            <a:r>
              <a:rPr lang="id-ID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monitoring</a:t>
            </a: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kunjungan (</a:t>
            </a:r>
            <a:r>
              <a:rPr lang="id-ID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home</a:t>
            </a:r>
            <a:r>
              <a:rPr lang="id-ID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16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visite</a:t>
            </a: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dan/atau tindakan-tindakan asuhan </a:t>
            </a:r>
            <a:r>
              <a:rPr lang="id-ID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kefarmasian</a:t>
            </a: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lain yang dipandang perlu sesuai pertimbangan Apoteker</a:t>
            </a:r>
            <a:r>
              <a:rPr lang="id-ID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id-ID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id-ID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   Pasien/keluarga</a:t>
            </a:r>
            <a:r>
              <a:rPr lang="id-ID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				Apoteker</a:t>
            </a:r>
            <a:r>
              <a:rPr lang="id-ID" sz="1600" dirty="0"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id-ID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b="1" u="sng" smtClean="0">
                <a:ea typeface="Calibri" panose="020F0502020204030204" pitchFamily="34" charset="0"/>
                <a:cs typeface="Times New Roman" panose="02020603050405020304" pitchFamily="18" charset="0"/>
              </a:rPr>
              <a:t>................................................</a:t>
            </a:r>
            <a:r>
              <a:rPr lang="id-ID" sz="1600" b="1" smtClean="0">
                <a:ea typeface="Calibri" panose="020F0502020204030204" pitchFamily="34" charset="0"/>
                <a:cs typeface="Times New Roman" panose="02020603050405020304" pitchFamily="18" charset="0"/>
              </a:rPr>
              <a:t>.                                          .</a:t>
            </a:r>
            <a:r>
              <a:rPr lang="id-ID" sz="1600" b="1" u="sng" smtClean="0">
                <a:ea typeface="Calibri" panose="020F0502020204030204" pitchFamily="34" charset="0"/>
                <a:cs typeface="Times New Roman" panose="02020603050405020304" pitchFamily="18" charset="0"/>
              </a:rPr>
              <a:t>................................................</a:t>
            </a:r>
            <a:endParaRPr lang="id-ID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d-ID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*) </a:t>
            </a:r>
            <a:r>
              <a:rPr lang="id-ID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dibuat rangkap 2 : untuk dokumen pasien dan untuk apoteker</a:t>
            </a:r>
            <a:endParaRPr lang="id-ID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d-ID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37296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793" y="389744"/>
            <a:ext cx="855938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/>
              <a:t>DOKUMENTASI PELAYANAN KEFARMASIAN DI RUMAH</a:t>
            </a:r>
            <a:endParaRPr lang="id-ID" sz="2000" dirty="0" smtClean="0"/>
          </a:p>
          <a:p>
            <a:pPr algn="ctr"/>
            <a:r>
              <a:rPr lang="id-ID" sz="2000" b="1" dirty="0" smtClean="0"/>
              <a:t>(</a:t>
            </a:r>
            <a:r>
              <a:rPr lang="id-ID" sz="2000" b="1" i="1" dirty="0" smtClean="0"/>
              <a:t>HOME PHARMACY CARE</a:t>
            </a:r>
            <a:r>
              <a:rPr lang="id-ID" sz="2000" b="1" dirty="0" smtClean="0"/>
              <a:t>)</a:t>
            </a:r>
            <a:endParaRPr lang="id-ID" sz="2000" dirty="0" smtClean="0"/>
          </a:p>
          <a:p>
            <a:endParaRPr lang="id-ID" dirty="0" smtClean="0"/>
          </a:p>
          <a:p>
            <a:pPr>
              <a:tabLst>
                <a:tab pos="1798638" algn="l"/>
                <a:tab pos="2159000" algn="l"/>
              </a:tabLst>
            </a:pPr>
            <a:r>
              <a:rPr lang="id-ID" dirty="0" smtClean="0"/>
              <a:t>Nama Pasien	:</a:t>
            </a:r>
          </a:p>
          <a:p>
            <a:pPr>
              <a:tabLst>
                <a:tab pos="1798638" algn="l"/>
                <a:tab pos="2159000" algn="l"/>
              </a:tabLst>
            </a:pPr>
            <a:r>
              <a:rPr lang="id-ID" dirty="0" smtClean="0"/>
              <a:t>Jenis Kelamin	:</a:t>
            </a:r>
          </a:p>
          <a:p>
            <a:pPr>
              <a:tabLst>
                <a:tab pos="1798638" algn="l"/>
                <a:tab pos="2159000" algn="l"/>
              </a:tabLst>
            </a:pPr>
            <a:r>
              <a:rPr lang="id-ID" dirty="0" smtClean="0"/>
              <a:t>Umur	:</a:t>
            </a:r>
          </a:p>
          <a:p>
            <a:pPr>
              <a:tabLst>
                <a:tab pos="1798638" algn="l"/>
                <a:tab pos="2159000" algn="l"/>
              </a:tabLst>
            </a:pPr>
            <a:r>
              <a:rPr lang="id-ID" dirty="0" smtClean="0"/>
              <a:t>Alamat	:</a:t>
            </a:r>
          </a:p>
          <a:p>
            <a:pPr>
              <a:tabLst>
                <a:tab pos="1798638" algn="l"/>
                <a:tab pos="2159000" algn="l"/>
              </a:tabLst>
            </a:pPr>
            <a:r>
              <a:rPr lang="id-ID" dirty="0" smtClean="0"/>
              <a:t>Nomer Telepon	:</a:t>
            </a:r>
            <a:endParaRPr lang="id-ID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14792" y="2910990"/>
          <a:ext cx="855938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362"/>
                <a:gridCol w="2188564"/>
                <a:gridCol w="53964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Nomor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Tanggal Kunjungan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Catatan Pelayanan Apoteker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01980" y="5876144"/>
            <a:ext cx="4272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......................, ...........................................</a:t>
            </a:r>
          </a:p>
          <a:p>
            <a:endParaRPr lang="id-ID" dirty="0" smtClean="0"/>
          </a:p>
          <a:p>
            <a:pPr algn="ctr"/>
            <a:r>
              <a:rPr lang="id-ID" dirty="0" smtClean="0"/>
              <a:t>Apoteker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9803" y="29982"/>
            <a:ext cx="8844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/>
              <a:t>DOKUMENTASI PELAYANAN INFORMASI OBAT</a:t>
            </a:r>
            <a:endParaRPr lang="id-ID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99803" y="519230"/>
          <a:ext cx="8529403" cy="62175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29403"/>
              </a:tblGrid>
              <a:tr h="474940">
                <a:tc>
                  <a:txBody>
                    <a:bodyPr/>
                    <a:lstStyle/>
                    <a:p>
                      <a:r>
                        <a:rPr lang="id-ID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No. …..... Tanggal : …………………………….. Waktu : …… Metode :</a:t>
                      </a:r>
                    </a:p>
                    <a:p>
                      <a:r>
                        <a:rPr lang="id-ID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Lisan/Tertulis/Telepon )*</a:t>
                      </a:r>
                      <a:endParaRPr lang="id-ID" sz="1400" dirty="0"/>
                    </a:p>
                  </a:txBody>
                  <a:tcPr/>
                </a:tc>
              </a:tr>
              <a:tr h="474940">
                <a:tc>
                  <a:txBody>
                    <a:bodyPr/>
                    <a:lstStyle/>
                    <a:p>
                      <a:r>
                        <a:rPr lang="id-ID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Identitas Penanya</a:t>
                      </a:r>
                      <a:endParaRPr lang="id-ID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Nama ………………………………………………….. No. Telp.</a:t>
                      </a:r>
                      <a:r>
                        <a:rPr lang="id-ID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...................................</a:t>
                      </a:r>
                      <a:endParaRPr lang="id-ID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Status : Pasien / Keluarga Pasien / Petugas Kesehatan (…………………………..)*</a:t>
                      </a:r>
                    </a:p>
                  </a:txBody>
                  <a:tcPr/>
                </a:tc>
              </a:tr>
              <a:tr h="474940">
                <a:tc>
                  <a:txBody>
                    <a:bodyPr/>
                    <a:lstStyle/>
                    <a:p>
                      <a:r>
                        <a:rPr lang="id-ID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Data Pasien</a:t>
                      </a:r>
                      <a:endParaRPr lang="id-ID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Umur : …….tahun; Tinggi : ….... cm; Berat : ………kg; Jenis kelamin :</a:t>
                      </a:r>
                    </a:p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Laki-laki/Perempuan )*</a:t>
                      </a:r>
                    </a:p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Kehamilan : Ya (……minggu)/Tidak )*             Menyusui : Ya/Tidak )*</a:t>
                      </a:r>
                    </a:p>
                  </a:txBody>
                  <a:tcPr/>
                </a:tc>
              </a:tr>
              <a:tr h="474940">
                <a:tc>
                  <a:txBody>
                    <a:bodyPr/>
                    <a:lstStyle/>
                    <a:p>
                      <a:r>
                        <a:rPr lang="id-ID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Pertanyaan</a:t>
                      </a:r>
                      <a:endParaRPr lang="id-ID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Uraian Pertanyaan : ………………………………………………………………………………………………</a:t>
                      </a:r>
                    </a:p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………………………………………………………………………………………………</a:t>
                      </a:r>
                    </a:p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Jenis Pertanyaan:</a:t>
                      </a:r>
                    </a:p>
                    <a:p>
                      <a:pPr>
                        <a:tabLst>
                          <a:tab pos="2159000" algn="l"/>
                          <a:tab pos="4302125" algn="l"/>
                        </a:tabLst>
                      </a:pPr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Identifikasi Obat    	Stabilitas          	Farmakokinetika</a:t>
                      </a:r>
                    </a:p>
                    <a:p>
                      <a:pPr>
                        <a:tabLst>
                          <a:tab pos="2159000" algn="l"/>
                          <a:tab pos="4302125" algn="l"/>
                        </a:tabLst>
                      </a:pPr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Interaksi Obat      	Dosis            	Farmakodinamika</a:t>
                      </a:r>
                    </a:p>
                    <a:p>
                      <a:pPr>
                        <a:tabLst>
                          <a:tab pos="2159000" algn="l"/>
                          <a:tab pos="4302125" algn="l"/>
                        </a:tabLst>
                      </a:pPr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Harga Obat        	Keracunan        	Ketersediaan Obat</a:t>
                      </a:r>
                    </a:p>
                    <a:p>
                      <a:pPr>
                        <a:tabLst>
                          <a:tab pos="2159000" algn="l"/>
                          <a:tab pos="4302125" algn="l"/>
                        </a:tabLst>
                      </a:pPr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Kontra Indikasi     	Efek Samping Obat     	Lain-lain</a:t>
                      </a:r>
                    </a:p>
                    <a:p>
                      <a:pPr>
                        <a:tabLst>
                          <a:tab pos="2159000" algn="l"/>
                          <a:tab pos="4302125" algn="l"/>
                        </a:tabLst>
                      </a:pPr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Cara Pemakaian    	PenggunaanTerapeutik</a:t>
                      </a:r>
                    </a:p>
                  </a:txBody>
                  <a:tcPr/>
                </a:tc>
              </a:tr>
              <a:tr h="397670">
                <a:tc>
                  <a:txBody>
                    <a:bodyPr/>
                    <a:lstStyle/>
                    <a:p>
                      <a:r>
                        <a:rPr lang="id-ID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Jawaban </a:t>
                      </a:r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……………………………………………………………………………………………..</a:t>
                      </a:r>
                      <a:endParaRPr lang="id-ID" sz="1400" dirty="0"/>
                    </a:p>
                  </a:txBody>
                  <a:tcPr/>
                </a:tc>
              </a:tr>
              <a:tr h="474940">
                <a:tc>
                  <a:txBody>
                    <a:bodyPr/>
                    <a:lstStyle/>
                    <a:p>
                      <a:r>
                        <a:rPr lang="id-ID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Referensi </a:t>
                      </a:r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……………………………………………………………………………………………..</a:t>
                      </a:r>
                      <a:endParaRPr lang="id-ID" sz="1400" dirty="0"/>
                    </a:p>
                  </a:txBody>
                  <a:tcPr/>
                </a:tc>
              </a:tr>
              <a:tr h="4071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Penyampaian Jawaban</a:t>
                      </a:r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: Segera/Dalam 24 jam/Lebih dari 24 jam )*</a:t>
                      </a:r>
                    </a:p>
                  </a:txBody>
                  <a:tcPr/>
                </a:tc>
              </a:tr>
              <a:tr h="474940">
                <a:tc>
                  <a:txBody>
                    <a:bodyPr/>
                    <a:lstStyle/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Apoteker yang menjawab : …………………………………………………………………………</a:t>
                      </a:r>
                    </a:p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Tanggal : ……………………………… Waktu : ………………………………….</a:t>
                      </a:r>
                    </a:p>
                    <a:p>
                      <a:r>
                        <a:rPr lang="id-ID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Metode Jawaban : Lisan/Tertulis/Telepon )*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9785" y="677480"/>
          <a:ext cx="8544392" cy="5933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544392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Nama Pasien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Jenis Kelamin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Tanggal lahir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Alamat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Tanggal Konseling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Nama Dokter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Diagnosa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Nama Obat, Dosis, Cara Pemakaian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Riwayat Alergi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Keluhan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Pasien pernah datang konseling sebelumnya : Ya / Tidak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Tindak lanjut</a:t>
                      </a:r>
                      <a:endParaRPr lang="id-ID" dirty="0"/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3941763" algn="l"/>
                        </a:tabLst>
                      </a:pPr>
                      <a:r>
                        <a:rPr lang="id-ID" dirty="0" smtClean="0"/>
                        <a:t>                                      Pasien                                                                       Apoteker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9803" y="164892"/>
            <a:ext cx="8844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/>
              <a:t>DOKUMENTASI KONSELING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9941" y="84410"/>
          <a:ext cx="8934138" cy="6415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705"/>
                <a:gridCol w="5066675"/>
                <a:gridCol w="1379095"/>
                <a:gridCol w="2038663"/>
              </a:tblGrid>
              <a:tr h="19042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E.3.  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Laporan Kinerja </a:t>
                      </a:r>
                      <a:r>
                        <a:rPr lang="id-ID" sz="14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Praktik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Bidang Distribusi </a:t>
                      </a:r>
                      <a:r>
                        <a:rPr lang="id-ID" sz="14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2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</a:t>
                      </a:r>
                      <a:r>
                        <a:rPr lang="id-ID" sz="14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Praktik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Profesi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 Ada/Tidak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 (Perolehan SKP-Praktik)</a:t>
                      </a:r>
                    </a:p>
                  </a:txBody>
                  <a:tcPr marL="36310" marR="36310" marT="19164" marB="0" anchor="ctr"/>
                </a:tc>
              </a:tr>
              <a:tr h="36081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Bekerja selama 5 tahun di bidang distribusi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pelatihan CDOB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 atau bertanggung jawab pada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prinsip dasar seleksi 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 i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Inventory Control Management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pengadaan yang baik dan benar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monitoring status pesanan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 Yang Baik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42449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monitoring dan pengawasan suhu dan kelembaban tempat penyimpanan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42449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 yang baik dan benar untuk penyimpanan yang diatur peraturan (Narkotika dan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Psikotropika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serta prekursor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</a:tr>
              <a:tr h="42449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 obat khusus (sitostatika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 atau vaksin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</a:tr>
              <a:tr h="42449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perawatan peralatan penyimpanan (refrigerator dsb)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269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980" y="57432"/>
          <a:ext cx="9024769" cy="7362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705"/>
                <a:gridCol w="5051685"/>
                <a:gridCol w="1499016"/>
                <a:gridCol w="2024363"/>
              </a:tblGrid>
              <a:tr h="19042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E3.  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Laporan Kinerja </a:t>
                      </a:r>
                      <a:r>
                        <a:rPr lang="id-ID" sz="14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Praktik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Bidang Distribusi </a:t>
                      </a:r>
                      <a:r>
                        <a:rPr lang="id-ID" sz="14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2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No.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 </a:t>
                      </a:r>
                      <a:r>
                        <a:rPr lang="id-ID" sz="14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Praktik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Profesi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 Ada/Tidak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 (Perolehan SKP-Praktik)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pencegahan pencurian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38328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pengelolaan obat rusak dan kadaluwarsa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</a:tr>
              <a:tr h="36844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distribusi dan transportasi yang baik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 atau bertanggung jawab pada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monitoring status pelanggan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analisa dan verifikasi pemesanan oleh pelanggan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36122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 atau bertanggung jawab pada i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nformasi tentang obat yang ditarik kembali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</a:t>
                      </a: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 obat kembalian dan obat yang ditarik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pemusnahan obat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bertanggung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jawab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id-ID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tindakan pencegahan dan pengendalian resiko / </a:t>
                      </a:r>
                      <a:r>
                        <a:rPr lang="id-ID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CAPA</a:t>
                      </a:r>
                      <a:endParaRPr lang="id-ID" sz="1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upaya pencegahan penyalah gunaan dan pemalsuan obat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 </a:t>
                      </a: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 atau bertanggung jawab pada </a:t>
                      </a:r>
                      <a:r>
                        <a:rPr lang="id-ID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tata kelola administrasi dan pelaporan</a:t>
                      </a: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29210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d-ID" sz="14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</a:t>
                      </a:r>
                      <a:endParaRPr lang="id-ID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310" marR="36310" marT="1916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Mematuhi peraturan organisasi yang berkaitan dengan praktek kefarmasian</a:t>
                      </a:r>
                      <a:endParaRPr lang="id-ID" sz="1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  <a:tr h="159724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JUMLAH SKP-PRAKTIK  : </a:t>
                      </a:r>
                    </a:p>
                  </a:txBody>
                  <a:tcPr marL="36310" marR="36310" marT="19164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36310" marR="36310" marT="1916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887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5422" y="253219"/>
            <a:ext cx="8623495" cy="6133514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SYARAT ADMINISTRATIF </a:t>
            </a:r>
            <a:r>
              <a:rPr lang="id-ID" sz="2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RE-SERTIFIKASI</a:t>
            </a:r>
            <a:endParaRPr lang="id-ID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Untuk dapat mengikuti Program </a:t>
            </a:r>
            <a:r>
              <a:rPr lang="id-ID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Re-Sertifikasi</a:t>
            </a: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, Apoteker harus memenuhi Syarat Administratif sebagai berikut :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Mengajukan Permohonan kepada Tim Sertifikasi dan </a:t>
            </a:r>
            <a:r>
              <a:rPr lang="id-ID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Re-Sertifikasi</a:t>
            </a: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di Daerah dengan mengisi formulir yang telah disiapkan.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Mengisi lengkap </a:t>
            </a:r>
            <a:r>
              <a:rPr lang="id-ID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borang-borang</a:t>
            </a: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dalam Buku Log (</a:t>
            </a:r>
            <a:r>
              <a:rPr lang="id-ID" sz="2600" i="1" dirty="0">
                <a:latin typeface="Tahoma" pitchFamily="34" charset="0"/>
                <a:ea typeface="Tahoma" pitchFamily="34" charset="0"/>
                <a:cs typeface="Tahoma" pitchFamily="34" charset="0"/>
              </a:rPr>
              <a:t>Log </a:t>
            </a:r>
            <a:r>
              <a:rPr lang="id-ID" sz="2600" i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Book</a:t>
            </a: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Mengisi lengkap berkas-berkas dalam Portofolio Pembelajaran.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Membayar biaya penyelenggaraan </a:t>
            </a:r>
            <a:r>
              <a:rPr lang="id-ID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Re-Sertifikasi</a:t>
            </a: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Membayar Sertifikat Kompetensi bagi yang Lolos Verifikasi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Syarat-syarat dan ketentuan lain mengenai kepesertaan </a:t>
            </a:r>
            <a:r>
              <a:rPr lang="id-ID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Re-Sertifikasi</a:t>
            </a:r>
            <a:r>
              <a:rPr lang="id-ID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ditentukan oleh Tim Sertifikasi dan </a:t>
            </a:r>
            <a:r>
              <a:rPr lang="id-ID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Re-Sertifikasi</a:t>
            </a:r>
            <a:r>
              <a:rPr lang="id-ID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7016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7626" y="98474"/>
          <a:ext cx="8496886" cy="65800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639"/>
                <a:gridCol w="3924886"/>
                <a:gridCol w="1617784"/>
                <a:gridCol w="2405577"/>
              </a:tblGrid>
              <a:tr h="38690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E.4.1.  </a:t>
                      </a:r>
                      <a:r>
                        <a:rPr lang="id-ID" sz="1800" dirty="0">
                          <a:effectLst/>
                        </a:rPr>
                        <a:t>Laporan Kinerja Praktik Bidang </a:t>
                      </a:r>
                      <a:r>
                        <a:rPr lang="id-ID" sz="1800" dirty="0" smtClean="0">
                          <a:effectLst/>
                        </a:rPr>
                        <a:t>Industri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0874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Bagian Pengawasan Mutu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77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Kegiatan Praktik Profesi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Bukti Ada/Tidak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Pelaksanaan (Perolehan SKP-Praktik)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77719"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uji laboratorium dan validasi metoda analisa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79427"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uji stabilitas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77719"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Cara Berlaboratorium Yang Baik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402013"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Inspeksi Diri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77719"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Penanganan Keluhan Konsumen, Obat Kembalian Dan Penarikan Obat Jadi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77719"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Kalibrasi, Kualifikasi dan Validasi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90086"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UKK dan K3 (EHS)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77719"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Penyusunan Data Pendukung Untuk Registrasi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08740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JUMLAH SKP-PRAKTIK  : 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777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857"/>
          <a:ext cx="9143999" cy="6289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374"/>
                <a:gridCol w="3866255"/>
                <a:gridCol w="1503542"/>
                <a:gridCol w="3129828"/>
              </a:tblGrid>
              <a:tr h="27425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E.4.2.  Laporan Kinerja Praktik Bidang Industri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7425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Bagian Produksi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13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Kegiatan Praktik Profesi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Bukti Ada/Tidak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Pelaksanaan (Perolehan SKP-Praktik)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131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Memahami Desain Formula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131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Penanganan Bahan/Material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131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Proses Pembuatan Obat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131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UKK dan K3 (EHS)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131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Rancang Bangun Fasilitas Dan Sertifikasi CPOB/CPOTB/CPKB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131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Inspeksi Diri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131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Kalibrasi, Kualifikasi dan Validasi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1318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Pengendalian Perubahan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274250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JUMLAH SKP-PRAKTIK  : 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270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9941" y="205482"/>
          <a:ext cx="8862646" cy="6538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429"/>
                <a:gridCol w="3598051"/>
                <a:gridCol w="1585210"/>
                <a:gridCol w="3109956"/>
              </a:tblGrid>
              <a:tr h="32109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E.4.3.  Laporan Kinerja Praktik Bidang Industri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109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Bagian Pemastian </a:t>
                      </a:r>
                      <a:r>
                        <a:rPr lang="id-ID" sz="1800" dirty="0">
                          <a:effectLst/>
                        </a:rPr>
                        <a:t>Mutu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008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Kegiatan Praktik Profesi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Bukti Ada/Tidak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Pelaksanaan (Perolehan SKP-Praktik)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88057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penyelidikan kegagalan, penyimpangan bets, prosedur pengolahan dan pengemasan ulang 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60083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Rancang Bangun Fasilitas Dan Sertifikasi CPOB/CPOTB/CPKB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60083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Inspeksi Diri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60083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Penanganan Keluhan Konsumen, Obat Kembalian Dan Penarikan Obat Jadi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60083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Penilaian Pemasok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60083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Pengelolaan Pengendalian Dokumen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21093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JUMLAH SKP-PRAKTIK  : 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7284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1354" y="295418"/>
          <a:ext cx="8637563" cy="3759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616"/>
                <a:gridCol w="3996248"/>
                <a:gridCol w="1195754"/>
                <a:gridCol w="2897945"/>
              </a:tblGrid>
              <a:tr h="26856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E.4.4.  Laporan Kinerja Praktik Bidang Industri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6856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Bagian Penelitian dan Pengembangan Produk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02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Kegiatan Praktik Profesi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Bukti Ada/Tidak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Pelaksanaan (Perolehan </a:t>
                      </a:r>
                      <a:r>
                        <a:rPr lang="id-ID" sz="1800" dirty="0" err="1">
                          <a:effectLst/>
                        </a:rPr>
                        <a:t>SKP-Praktik</a:t>
                      </a:r>
                      <a:r>
                        <a:rPr lang="id-ID" sz="1800" dirty="0">
                          <a:effectLst/>
                        </a:rPr>
                        <a:t>)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457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Memahami Formulasi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169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Memahami Teknologi Farmasi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0254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Melakukan Pengembangan Bahan Kemas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0254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Penyusunan Data Pendukung Untuk Registrasi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268566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JUMLAH SKP-PRAKTIK  : 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216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1354" y="295418"/>
          <a:ext cx="8637563" cy="3723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616"/>
                <a:gridCol w="3996248"/>
                <a:gridCol w="1195754"/>
                <a:gridCol w="2897945"/>
              </a:tblGrid>
              <a:tr h="26856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E.4.5.  Laporan Kinerja Praktik Bidang Industri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6856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Bagian </a:t>
                      </a:r>
                      <a:r>
                        <a:rPr lang="id-ID" sz="1800" dirty="0" err="1">
                          <a:effectLst/>
                        </a:rPr>
                        <a:t>Managemen</a:t>
                      </a:r>
                      <a:r>
                        <a:rPr lang="id-ID" sz="1800" dirty="0">
                          <a:effectLst/>
                        </a:rPr>
                        <a:t> Persediaan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02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Kegiatan Praktik Profesi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Bukti Ada/Tidak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Pelaksanaan (Perolehan </a:t>
                      </a:r>
                      <a:r>
                        <a:rPr lang="id-ID" sz="1800" dirty="0" err="1">
                          <a:effectLst/>
                        </a:rPr>
                        <a:t>SKP-Praktik</a:t>
                      </a:r>
                      <a:r>
                        <a:rPr lang="id-ID" sz="1800" dirty="0">
                          <a:effectLst/>
                        </a:rPr>
                        <a:t>)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0254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Pengadaan Bahan, Barang Untuk Produksi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0254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Pengelolaan Gudang dan Pengelolaan Penyimpanan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0254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Production Planning And Inventory Control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268566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JUMLAH SKP-PRAKTIK  : 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789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67285" y="9450"/>
          <a:ext cx="8567225" cy="6794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912"/>
                <a:gridCol w="3812345"/>
                <a:gridCol w="1223889"/>
                <a:gridCol w="2926079"/>
              </a:tblGrid>
              <a:tr h="29536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E.4.6.  Laporan Kinerja Praktik Bidang Industri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536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Bagian Regulatory and Product Information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52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Kegiatan Praktik Profesi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Bukti Ada/Tidak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Pelaksanaan (Perolehan SKP-Praktik)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5268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Proses Penilaian/Registrasi Produk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5268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Menerapkan, Mensosialisasikan, Menyusun Peraturan Dan Ketentuan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5268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Proses Sertifikasi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5268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Informasi Produk Kepada Klayan 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5268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Proses Permohonan Izin Dan Melakukan Pelaporan Hasil Uji Klinik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5268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Pelaporan MESO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55268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Melakukan Penanganan Keluhan Konsumen, Obat Kembalian Dan Penarikan Obat Jadi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295361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JUMLAH SKP-PRAKTIK  : 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913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78301" y="407967"/>
          <a:ext cx="8243668" cy="5934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8781"/>
                <a:gridCol w="2304573"/>
                <a:gridCol w="882504"/>
                <a:gridCol w="1218512"/>
                <a:gridCol w="829994"/>
                <a:gridCol w="2349304"/>
              </a:tblGrid>
              <a:tr h="360876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F</a:t>
                      </a:r>
                      <a:r>
                        <a:rPr lang="id-ID" sz="1800" dirty="0" smtClean="0">
                          <a:effectLst/>
                        </a:rPr>
                        <a:t>:  </a:t>
                      </a:r>
                      <a:r>
                        <a:rPr lang="id-ID" sz="1800" dirty="0">
                          <a:effectLst/>
                        </a:rPr>
                        <a:t>Laporan Kinerja </a:t>
                      </a:r>
                      <a:r>
                        <a:rPr lang="id-ID" sz="1800" dirty="0" smtClean="0">
                          <a:effectLst/>
                        </a:rPr>
                        <a:t>Pe</a:t>
                      </a:r>
                      <a:r>
                        <a:rPr lang="en-US" sz="1800" dirty="0" err="1" smtClean="0">
                          <a:effectLst/>
                        </a:rPr>
                        <a:t>mbelajaran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6087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Nomor Sertifikat/Nomor SK Pengurus Pusat atau Pengurus Daerah</a:t>
                      </a:r>
                      <a:endParaRPr lang="id-ID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Jumlah SKP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Penerbit Sertifikat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49013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Awal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Konstanta Konversi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Akhir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608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608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608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608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608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608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608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608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608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6087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60876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JUMLAH </a:t>
                      </a:r>
                      <a:r>
                        <a:rPr lang="id-ID" sz="1800" dirty="0" smtClean="0">
                          <a:effectLst/>
                        </a:rPr>
                        <a:t>SKP-PEMBELAJARAN  </a:t>
                      </a:r>
                      <a:r>
                        <a:rPr lang="id-ID" sz="1800" dirty="0">
                          <a:effectLst/>
                        </a:rPr>
                        <a:t>: 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923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3895" y="323557"/>
          <a:ext cx="8328073" cy="607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315"/>
                <a:gridCol w="3363794"/>
                <a:gridCol w="1045714"/>
                <a:gridCol w="3366250"/>
              </a:tblGrid>
              <a:tr h="215938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G</a:t>
                      </a:r>
                      <a:r>
                        <a:rPr lang="id-ID" sz="1800" dirty="0" smtClean="0">
                          <a:effectLst/>
                        </a:rPr>
                        <a:t>:  </a:t>
                      </a:r>
                      <a:r>
                        <a:rPr lang="id-ID" sz="1800" dirty="0">
                          <a:effectLst/>
                        </a:rPr>
                        <a:t>Laporan Kinerja </a:t>
                      </a:r>
                      <a:r>
                        <a:rPr lang="id-ID" sz="1800" dirty="0" smtClean="0">
                          <a:effectLst/>
                        </a:rPr>
                        <a:t>Pe</a:t>
                      </a:r>
                      <a:r>
                        <a:rPr lang="en-US" sz="1800" dirty="0" err="1" smtClean="0">
                          <a:effectLst/>
                        </a:rPr>
                        <a:t>ngabdian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31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No.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Nomor Sertifikat/Nomor SK Pengurus Pusat atau Pengurus Daerah</a:t>
                      </a:r>
                      <a:endParaRPr lang="id-ID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Jumlah SKP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Penerbit Sertifikat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33265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  <a:tr h="215938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JUMLAH </a:t>
                      </a:r>
                      <a:r>
                        <a:rPr lang="id-ID" sz="1800" dirty="0" smtClean="0">
                          <a:effectLst/>
                        </a:rPr>
                        <a:t>SKP-PENGABDIAN  </a:t>
                      </a:r>
                      <a:r>
                        <a:rPr lang="id-ID" sz="1800" dirty="0">
                          <a:effectLst/>
                        </a:rPr>
                        <a:t>: 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id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 </a:t>
                      </a:r>
                      <a:endParaRPr lang="id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85" marR="46385" marT="2448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4157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2876632"/>
              </p:ext>
            </p:extLst>
          </p:nvPr>
        </p:nvGraphicFramePr>
        <p:xfrm>
          <a:off x="450166" y="422033"/>
          <a:ext cx="8084234" cy="5374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973"/>
                <a:gridCol w="3200793"/>
                <a:gridCol w="3968468"/>
              </a:tblGrid>
              <a:tr h="354559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 smtClean="0">
                          <a:effectLst/>
                        </a:rPr>
                        <a:t>H:  </a:t>
                      </a:r>
                      <a:r>
                        <a:rPr lang="id-ID" sz="1600" dirty="0">
                          <a:effectLst/>
                        </a:rPr>
                        <a:t>Laporan Kinerja Publikasi Ilmiah/Populer dan/atau Kinerja Pengembangan Ilmu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849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No.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Nomor Sertifikat/Nomor SK Pengurus Pusat atau Pengurus Daerah</a:t>
                      </a:r>
                      <a:endParaRPr lang="id-ID" sz="16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Penerbit Sertifikat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 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  <a:tr h="354559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JUMLAH SKP-PUBLIKASI/PENGEMBANGAN  : </a:t>
                      </a:r>
                      <a:endParaRPr lang="id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 </a:t>
                      </a:r>
                      <a:endParaRPr lang="id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165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404"/>
            <a:ext cx="9144000" cy="762000"/>
          </a:xfrm>
          <a:noFill/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RPD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9191"/>
            <a:ext cx="9144000" cy="6096000"/>
          </a:xfrm>
        </p:spPr>
        <p:txBody>
          <a:bodyPr anchor="t">
            <a:noAutofit/>
          </a:bodyPr>
          <a:lstStyle/>
          <a:p>
            <a:pPr lvl="0"/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Uraikan secara ringkas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khususnya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mengenai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kesalahan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kekurangan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ketidakpuasan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dalam menjalankan praktik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sehingga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merasakan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Anda memang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perlu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meningkatkan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pengetahuan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keterampilan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tertentu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Gambarkan k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ondisi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masyarakat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lingkungan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sejawat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apoteker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praktik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sehingga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sejawat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melihat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sejawat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lakukan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seorang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apoteker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bertanggungjawab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perbaikan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Tuliskan v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pribadi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Anda dalam memandang praktik kefarmasian yang seharusnya Anda lakukan di masa yang akan datang.</a:t>
            </a:r>
          </a:p>
          <a:p>
            <a:pPr lvl="0"/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Tuliskan m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pribadi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jangka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pendek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maupun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jangka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panjang</a:t>
            </a:r>
            <a:endParaRPr lang="id-ID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Jadwalkan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lah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pencapaian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misi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Anda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2200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" y="0"/>
            <a:ext cx="9144000" cy="6858000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SYARAT </a:t>
            </a:r>
            <a:r>
              <a:rPr lang="id-ID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TEKNIS </a:t>
            </a:r>
            <a:r>
              <a:rPr lang="id-ID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RE-SERTIFIKASI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Untuk dapat mengajukan administrasi 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permohonan, </a:t>
            </a: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seorang Apoteker dalam 5 (lima) tahun yang terhitung sejak terbitnya Sertifikat Kompetensi harus memenuhi Syarat Teknis sebagai berikut : </a:t>
            </a:r>
            <a:endParaRPr lang="id-ID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Untuk Bidang Pelayanan </a:t>
            </a:r>
            <a:r>
              <a:rPr lang="id-ID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Kefarmasian</a:t>
            </a:r>
            <a:endParaRPr lang="id-ID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Melaksanakan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praktik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minimal </a:t>
            </a: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kumulatif selama 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000 </a:t>
            </a: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jam (dua ribu jam) yang terdistribusi secara proporsional; yang setara dengan 30 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SKP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Memenuhi </a:t>
            </a: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SKP-Praktik sekurangnya sebanyak 60 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SKP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lang="id-ID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Untuk Bidang Distribusi dan Industri/Produksi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Melaksanakan pekerjaan kefarmasian  sebagaimana mestinya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Untuk kedua bidang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Memenuhi </a:t>
            </a:r>
            <a:r>
              <a:rPr lang="id-ID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SKP-Pembelajaran</a:t>
            </a: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sekurangnya sebanyak 60 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Memenuhi </a:t>
            </a:r>
            <a:r>
              <a:rPr lang="id-ID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SKP-Pengabdian</a:t>
            </a: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sekurangnya sebanyak 7,5 SKP </a:t>
            </a:r>
            <a:endParaRPr lang="id-ID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471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404"/>
            <a:ext cx="9144000" cy="762000"/>
          </a:xfrm>
          <a:noFill/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RPD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9191"/>
            <a:ext cx="9144000" cy="6096000"/>
          </a:xfrm>
        </p:spPr>
        <p:txBody>
          <a:bodyPr anchor="t">
            <a:noAutofit/>
          </a:bodyPr>
          <a:lstStyle/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Tetapkan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prioritas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ingin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capai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selama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5 (lima)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mendatang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Rincilah dalam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tahunnya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Pertimbangkan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karir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jangka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panjang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Anda</a:t>
            </a:r>
          </a:p>
          <a:p>
            <a:pPr lvl="0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Susun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daftar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pengembangan pembelajaran (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AB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sejawat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1-5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mendatang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skala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prioritas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pertimbangkan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betul-betul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kepentingan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pengetahuan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keterampilan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rangka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meningkatkan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kualitas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praktik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id-ID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Buat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lah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perencanaan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kapan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masing-masing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pengembangan pembelajaran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diambil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akan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2200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54032"/>
          </a:xfrm>
        </p:spPr>
        <p:txBody>
          <a:bodyPr>
            <a:noAutofit/>
          </a:bodyPr>
          <a:lstStyle/>
          <a:p>
            <a:pPr algn="l"/>
            <a:r>
              <a:rPr lang="id-ID" sz="2800" b="1" dirty="0" smtClean="0"/>
              <a:t>BORANG RENCANA PENGEMBANGAN DIRI (RPD)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1"/>
            <a:ext cx="8229600" cy="5956714"/>
          </a:xfrm>
        </p:spPr>
        <p:txBody>
          <a:bodyPr>
            <a:normAutofit fontScale="92500" lnSpcReduction="20000"/>
          </a:bodyPr>
          <a:lstStyle/>
          <a:p>
            <a:pPr marL="3175" indent="-3175">
              <a:buClrTx/>
              <a:buSzPct val="100000"/>
              <a:buNone/>
            </a:pPr>
            <a:r>
              <a:rPr lang="en-US" sz="2400" dirty="0" err="1"/>
              <a:t>Borang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(</a:t>
            </a:r>
            <a:r>
              <a:rPr lang="id-ID" sz="2400" i="1" dirty="0"/>
              <a:t>Lampiran 5</a:t>
            </a:r>
            <a:r>
              <a:rPr lang="en-US" sz="2400" dirty="0"/>
              <a:t>) </a:t>
            </a:r>
            <a:r>
              <a:rPr lang="en-US" sz="2400" dirty="0" err="1"/>
              <a:t>dimaksudkan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apoteker</a:t>
            </a:r>
            <a:r>
              <a:rPr lang="en-US" sz="2400" dirty="0"/>
              <a:t> </a:t>
            </a:r>
            <a:r>
              <a:rPr lang="id-ID" sz="2400" dirty="0"/>
              <a:t>dalam </a:t>
            </a:r>
            <a:r>
              <a:rPr lang="en-US" sz="2400" dirty="0" err="1"/>
              <a:t>merancang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id-ID" sz="2400" dirty="0"/>
              <a:t> </a:t>
            </a:r>
            <a:r>
              <a:rPr lang="id-ID" sz="2400" dirty="0" smtClean="0"/>
              <a:t>selama </a:t>
            </a:r>
            <a:r>
              <a:rPr lang="id-ID" sz="2400" dirty="0"/>
              <a:t>5 tahun ke </a:t>
            </a:r>
            <a:r>
              <a:rPr lang="id-ID" sz="2400" dirty="0" smtClean="0"/>
              <a:t>depan</a:t>
            </a:r>
            <a:r>
              <a:rPr lang="id-ID" sz="2400" dirty="0"/>
              <a:t> </a:t>
            </a:r>
            <a:r>
              <a:rPr lang="id-ID" sz="2400" dirty="0" smtClean="0"/>
              <a:t>dalam </a:t>
            </a:r>
            <a:r>
              <a:rPr lang="id-ID" sz="2400" b="1" dirty="0" smtClean="0"/>
              <a:t>periodisasi setiap tahun</a:t>
            </a:r>
            <a:r>
              <a:rPr lang="id-ID" sz="2400" dirty="0" smtClean="0"/>
              <a:t>.</a:t>
            </a:r>
          </a:p>
          <a:p>
            <a:pPr marL="3175" indent="-3175">
              <a:buClrTx/>
              <a:buSzPct val="100000"/>
              <a:buNone/>
            </a:pPr>
            <a:endParaRPr lang="id-ID" sz="2400" dirty="0" smtClean="0"/>
          </a:p>
          <a:p>
            <a:pPr marL="3175" indent="-3175">
              <a:buClrTx/>
              <a:buSzPct val="100000"/>
              <a:buNone/>
            </a:pPr>
            <a:r>
              <a:rPr lang="id-ID" sz="2400" i="1" u="sng" dirty="0" smtClean="0"/>
              <a:t>Cakupan  Borang Rencana Pengembangan Diri (RPD) :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RPD dalam Kinerja Praktik Profesional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RPD dalam Kinerja Pembelajaran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RPD dalam Kinerja Pengabdian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RPD dalam Kinerja Publikasi Ilmiah/Populer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RPD dalam Kinerja Pengembangan Ilmu</a:t>
            </a:r>
          </a:p>
          <a:p>
            <a:pPr marL="0" lvl="0" indent="0">
              <a:buClrTx/>
              <a:buSzPct val="100000"/>
              <a:buNone/>
            </a:pPr>
            <a:endParaRPr lang="id-ID" sz="2400" dirty="0"/>
          </a:p>
          <a:p>
            <a:pPr marL="0" lvl="0" indent="0">
              <a:buClrTx/>
              <a:buSzPct val="100000"/>
              <a:buNone/>
            </a:pPr>
            <a:r>
              <a:rPr lang="id-ID" sz="2400" b="1" dirty="0" smtClean="0"/>
              <a:t>Bentuk Laporan : </a:t>
            </a:r>
          </a:p>
          <a:p>
            <a:pPr marL="441325" lvl="0" indent="-346075">
              <a:buClrTx/>
              <a:buSzPct val="100000"/>
              <a:buFont typeface="Wingdings" pitchFamily="2" charset="2"/>
              <a:buChar char="ü"/>
            </a:pPr>
            <a:r>
              <a:rPr lang="id-ID" sz="2400" dirty="0" smtClean="0"/>
              <a:t>File Format Word</a:t>
            </a:r>
          </a:p>
          <a:p>
            <a:pPr marL="441325" lvl="0" indent="-346075">
              <a:buClrTx/>
              <a:buSzPct val="100000"/>
              <a:buFont typeface="Wingdings" pitchFamily="2" charset="2"/>
              <a:buChar char="ü"/>
            </a:pPr>
            <a:r>
              <a:rPr lang="id-ID" sz="2400" dirty="0" smtClean="0"/>
              <a:t>Faktual : Diverifikasi oleh Cabang</a:t>
            </a:r>
          </a:p>
          <a:p>
            <a:pPr marL="441325" lvl="0" indent="-346075">
              <a:buClrTx/>
              <a:buSzPct val="100000"/>
              <a:buFont typeface="Wingdings" pitchFamily="2" charset="2"/>
              <a:buChar char="ü"/>
            </a:pPr>
            <a:r>
              <a:rPr lang="id-ID" sz="2400" dirty="0" smtClean="0"/>
              <a:t>Data      : Diteruskan oleh Tim S&amp;R ke Badan </a:t>
            </a:r>
            <a:r>
              <a:rPr lang="en-US" sz="2400" dirty="0" smtClean="0"/>
              <a:t>SP</a:t>
            </a: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87936102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dirty="0" smtClean="0"/>
              <a:t>BORANG RENCANA PENGEMBANGAN DIRI</a:t>
            </a:r>
            <a:endParaRPr lang="id-ID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438275" algn="l"/>
              </a:tabLst>
            </a:pPr>
            <a:r>
              <a:rPr lang="id-ID" sz="2000" dirty="0" smtClean="0"/>
              <a:t>NAMA	:</a:t>
            </a:r>
          </a:p>
          <a:p>
            <a:pPr>
              <a:tabLst>
                <a:tab pos="1438275" algn="l"/>
              </a:tabLst>
            </a:pPr>
            <a:r>
              <a:rPr lang="id-ID" sz="2000" dirty="0" smtClean="0"/>
              <a:t>PERIODE RPD	:</a:t>
            </a:r>
            <a:endParaRPr lang="id-ID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33400" y="1889760"/>
          <a:ext cx="8001000" cy="445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38862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DOMAIN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KEGIATAN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KINERJA PROFESIONAL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KINERJA PEMBELAJARAN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KINERJA PENGABDIAN MASY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KINERJA PUBLIKASI ILMIAH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KINERJA PENGEMBANGAN ILMU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81897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dirty="0" smtClean="0"/>
              <a:t>BORANG RENCANA PENGEMBANGAN DIRI</a:t>
            </a:r>
            <a:endParaRPr lang="id-ID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438275" algn="l"/>
              </a:tabLst>
            </a:pPr>
            <a:r>
              <a:rPr lang="id-ID" sz="2000" dirty="0" smtClean="0"/>
              <a:t>NAMA	:</a:t>
            </a:r>
          </a:p>
          <a:p>
            <a:pPr>
              <a:tabLst>
                <a:tab pos="1438275" algn="l"/>
              </a:tabLst>
            </a:pPr>
            <a:r>
              <a:rPr lang="id-ID" sz="2000" dirty="0" smtClean="0"/>
              <a:t>PERIODE RPD	:</a:t>
            </a:r>
            <a:endParaRPr lang="id-ID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1905000"/>
          <a:ext cx="8001000" cy="2494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000"/>
                <a:gridCol w="3276600"/>
                <a:gridCol w="3581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NOMOR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DOMAIN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PROPORSI YANG AKAN DICAPAI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KINERJA PROFESIONAL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KINERJA PEMBELAJARAN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KINERJA PENGABDIAN MASY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KINERJA PUBLIKASI ILMIAH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KINERJA PENGEMBANGAN ILMU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842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2"/>
            <a:ext cx="7704667" cy="977704"/>
          </a:xfrm>
        </p:spPr>
        <p:txBody>
          <a:bodyPr/>
          <a:lstStyle/>
          <a:p>
            <a:pPr algn="l"/>
            <a:r>
              <a:rPr lang="id-ID" b="1" dirty="0" smtClean="0"/>
              <a:t>BERKAS PORTOFOLIO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890"/>
            <a:ext cx="8229600" cy="4614203"/>
          </a:xfrm>
        </p:spPr>
        <p:txBody>
          <a:bodyPr>
            <a:normAutofit/>
          </a:bodyPr>
          <a:lstStyle/>
          <a:p>
            <a:pPr marL="3175" indent="-3175">
              <a:buClrTx/>
              <a:buSzPct val="100000"/>
              <a:buNone/>
            </a:pPr>
            <a:r>
              <a:rPr lang="id-ID" sz="2400" dirty="0"/>
              <a:t>B</a:t>
            </a:r>
            <a:r>
              <a:rPr lang="id-ID" sz="2400" dirty="0" smtClean="0"/>
              <a:t>erkas-berkas </a:t>
            </a:r>
            <a:r>
              <a:rPr lang="id-ID" sz="2400" dirty="0"/>
              <a:t>portofolio pembelajaran </a:t>
            </a:r>
            <a:r>
              <a:rPr lang="id-ID" sz="2400" dirty="0" smtClean="0"/>
              <a:t>dimaksudkan </a:t>
            </a:r>
            <a:r>
              <a:rPr lang="id-ID" sz="2400" dirty="0"/>
              <a:t>untuk memahami dan menghayati </a:t>
            </a:r>
            <a:r>
              <a:rPr lang="id-ID" sz="2400" b="1" dirty="0">
                <a:solidFill>
                  <a:srgbClr val="FF0000"/>
                </a:solidFill>
              </a:rPr>
              <a:t>Standar Kompetensi Apoteker Indonesia</a:t>
            </a:r>
            <a:r>
              <a:rPr lang="id-ID" sz="2400" dirty="0"/>
              <a:t> dalam suatu aplikasi praktik kefarmasian yang menjadi fokus Apoteker</a:t>
            </a:r>
            <a:r>
              <a:rPr lang="id-ID" sz="2400" dirty="0" smtClean="0"/>
              <a:t>.</a:t>
            </a:r>
          </a:p>
          <a:p>
            <a:pPr marL="3175" indent="-3175">
              <a:buClrTx/>
              <a:buSzPct val="100000"/>
              <a:buNone/>
            </a:pPr>
            <a:endParaRPr lang="id-ID" sz="2600" dirty="0" smtClean="0"/>
          </a:p>
          <a:p>
            <a:pPr marL="3175" indent="-3175">
              <a:buClrTx/>
              <a:buSzPct val="100000"/>
              <a:buNone/>
            </a:pPr>
            <a:r>
              <a:rPr lang="id-ID" sz="2800" i="1" u="sng" dirty="0" smtClean="0"/>
              <a:t>Cakupan Berkas Portofolio </a:t>
            </a:r>
            <a:r>
              <a:rPr lang="id-ID" sz="2600" i="1" u="sng" dirty="0" smtClean="0"/>
              <a:t>: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Portofolio Data Pribadi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Lembar Isian Portofolio Pembelajaran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Rekapitulasi Portofolio</a:t>
            </a:r>
          </a:p>
        </p:txBody>
      </p:sp>
    </p:spTree>
    <p:extLst>
      <p:ext uri="{BB962C8B-B14F-4D97-AF65-F5344CB8AC3E}">
        <p14:creationId xmlns:p14="http://schemas.microsoft.com/office/powerpoint/2010/main" xmlns="" val="1512521656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494235" y="98478"/>
            <a:ext cx="6172200" cy="433388"/>
          </a:xfrm>
          <a:ln w="76200" cmpd="tri"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 KOMPETENSI</a:t>
            </a:r>
            <a:r>
              <a:rPr lang="id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APOTEKER  INDONESIA</a:t>
            </a:r>
          </a:p>
        </p:txBody>
      </p:sp>
      <p:sp>
        <p:nvSpPr>
          <p:cNvPr id="45059" name="TextBox 6"/>
          <p:cNvSpPr txBox="1">
            <a:spLocks noChangeArrowheads="1"/>
          </p:cNvSpPr>
          <p:nvPr/>
        </p:nvSpPr>
        <p:spPr bwMode="auto">
          <a:xfrm>
            <a:off x="196948" y="574070"/>
            <a:ext cx="8707901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07194" indent="-407194" eaLnBrk="1" hangingPunct="1">
              <a:buAutoNum type="arabicPeriod"/>
              <a:tabLst>
                <a:tab pos="407194" algn="l"/>
              </a:tabLst>
            </a:pP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Mampu Melakukan </a:t>
            </a:r>
            <a:r>
              <a:rPr lang="id-ID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Praktik</a:t>
            </a: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Kefarmasian</a:t>
            </a: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Secara Profesional dan Etik </a:t>
            </a:r>
          </a:p>
          <a:p>
            <a:pPr marL="407194" indent="-407194" eaLnBrk="1" hangingPunct="1">
              <a:buAutoNum type="arabicPeriod"/>
              <a:tabLst>
                <a:tab pos="407194" algn="l"/>
              </a:tabLst>
            </a:pP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Mampu Menyelesaikan Masalah Terkait Dengan Penggunaan Sediaan Farmasi </a:t>
            </a:r>
          </a:p>
          <a:p>
            <a:pPr marL="407194" indent="-407194" eaLnBrk="1" hangingPunct="1">
              <a:buAutoNum type="arabicPeriod"/>
              <a:tabLst>
                <a:tab pos="407194" algn="l"/>
              </a:tabLst>
            </a:pP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Mampu Melakukan </a:t>
            </a:r>
            <a:r>
              <a:rPr lang="id-ID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Dispensing</a:t>
            </a: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Sediaan Farmasi dan Alat Kesehatan </a:t>
            </a:r>
          </a:p>
          <a:p>
            <a:pPr marL="407194" indent="-407194" eaLnBrk="1" hangingPunct="1">
              <a:buAutoNum type="arabicPeriod"/>
              <a:tabLst>
                <a:tab pos="407194" algn="l"/>
              </a:tabLst>
            </a:pP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Mampu Memformulasi dan Memproduksi Sediaan Farmasi dan Alat Kesehatan Sesuai Standar Yang Berlaku </a:t>
            </a:r>
          </a:p>
          <a:p>
            <a:pPr marL="407194" indent="-407194" eaLnBrk="1" hangingPunct="1">
              <a:buAutoNum type="arabicPeriod"/>
              <a:tabLst>
                <a:tab pos="407194" algn="l"/>
              </a:tabLst>
            </a:pP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Mempunyai </a:t>
            </a:r>
            <a:r>
              <a:rPr lang="id-ID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Ketrampilan</a:t>
            </a: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Dalam Pemberian Informasi Sediaan Farmasi dan Alat Kesehatan </a:t>
            </a:r>
          </a:p>
          <a:p>
            <a:pPr marL="407194" indent="-407194" eaLnBrk="1" hangingPunct="1">
              <a:buAutoNum type="arabicPeriod"/>
              <a:tabLst>
                <a:tab pos="407194" algn="l"/>
              </a:tabLst>
            </a:pP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Mampu Berkontribusi Dalam Upaya Preventif dan </a:t>
            </a:r>
            <a:r>
              <a:rPr lang="id-ID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Promotif</a:t>
            </a: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Kesehatan Masyarakat </a:t>
            </a:r>
          </a:p>
          <a:p>
            <a:pPr marL="407194" indent="-407194" eaLnBrk="1" hangingPunct="1">
              <a:buAutoNum type="arabicPeriod"/>
              <a:tabLst>
                <a:tab pos="407194" algn="l"/>
              </a:tabLst>
            </a:pP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Mampu Mengelola Sediaan Farmasi dan Alat Kesehatan Sesuai Dengan Standar Yang Berlaku </a:t>
            </a:r>
          </a:p>
          <a:p>
            <a:pPr marL="407194" indent="-407194" eaLnBrk="1" hangingPunct="1">
              <a:buAutoNum type="arabicPeriod"/>
              <a:tabLst>
                <a:tab pos="407194" algn="l"/>
              </a:tabLst>
            </a:pP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Mempunyai </a:t>
            </a:r>
            <a:r>
              <a:rPr lang="id-ID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Ketrampilan</a:t>
            </a: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Organisasi dan Mampu Membangun Hubungan Interpersonal Dalam Melakukan </a:t>
            </a:r>
            <a:r>
              <a:rPr lang="id-ID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Praktik</a:t>
            </a: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Kefarmasian</a:t>
            </a: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407194" indent="-407194" eaLnBrk="1" hangingPunct="1">
              <a:buAutoNum type="arabicPeriod"/>
              <a:tabLst>
                <a:tab pos="407194" algn="l"/>
              </a:tabLst>
            </a:pPr>
            <a:r>
              <a:rPr lang="id-ID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Mampu Mengikuti Perkembangan Ilmu Pengetahuan dan Teknologi Yang Berhubungan Dengan </a:t>
            </a:r>
            <a:r>
              <a:rPr lang="id-ID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Kefarmasian</a:t>
            </a:r>
            <a:endParaRPr lang="id-ID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731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68346"/>
          </a:xfrm>
        </p:spPr>
        <p:txBody>
          <a:bodyPr/>
          <a:lstStyle/>
          <a:p>
            <a:pPr lvl="0" algn="l"/>
            <a:r>
              <a:rPr lang="id-ID" b="1" dirty="0" smtClean="0"/>
              <a:t>Portofolio Data Pribadi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5072098"/>
          </a:xfrm>
        </p:spPr>
        <p:txBody>
          <a:bodyPr>
            <a:normAutofit lnSpcReduction="10000"/>
          </a:bodyPr>
          <a:lstStyle/>
          <a:p>
            <a:pPr marL="3175" indent="-3175">
              <a:buClrTx/>
              <a:buSzPct val="100000"/>
              <a:buNone/>
            </a:pPr>
            <a:r>
              <a:rPr lang="id-ID" sz="2400" i="1" u="sng" dirty="0" smtClean="0"/>
              <a:t>Mencakup :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Data Pribadi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Riwayat Pendidikan Formal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Pengalaman Akademik</a:t>
            </a:r>
          </a:p>
          <a:p>
            <a:pPr marL="1203325" lvl="1" indent="-400050">
              <a:buClrTx/>
              <a:buSzPct val="100000"/>
              <a:buFont typeface="+mj-lt"/>
              <a:buAutoNum type="alphaLcPeriod"/>
            </a:pPr>
            <a:r>
              <a:rPr lang="id-ID" sz="2400" dirty="0" smtClean="0"/>
              <a:t>Penghargaan dan Pencapaian Profesional</a:t>
            </a:r>
          </a:p>
          <a:p>
            <a:pPr marL="1203325" lvl="1" indent="-400050">
              <a:buClrTx/>
              <a:buSzPct val="100000"/>
              <a:buFont typeface="+mj-lt"/>
              <a:buAutoNum type="alphaLcPeriod"/>
            </a:pPr>
            <a:r>
              <a:rPr lang="id-ID" sz="2400" dirty="0" smtClean="0"/>
              <a:t>Pendidikan Profesi Ter-Sertifikasi</a:t>
            </a:r>
          </a:p>
          <a:p>
            <a:pPr marL="1203325" lvl="1" indent="-400050">
              <a:buClrTx/>
              <a:buSzPct val="100000"/>
              <a:buFont typeface="+mj-lt"/>
              <a:buAutoNum type="alphaLcPeriod"/>
            </a:pPr>
            <a:r>
              <a:rPr lang="id-ID" sz="2400" dirty="0" smtClean="0"/>
              <a:t>Keikutsertaan dalam Lokakarya/Seminar/Pelatihan</a:t>
            </a:r>
          </a:p>
          <a:p>
            <a:pPr marL="1203325" lvl="1" indent="-400050">
              <a:buClrTx/>
              <a:buSzPct val="100000"/>
              <a:buFont typeface="+mj-lt"/>
              <a:buAutoNum type="alphaLcPeriod"/>
            </a:pPr>
            <a:r>
              <a:rPr lang="id-ID" sz="2400" dirty="0" smtClean="0"/>
              <a:t>Publikasi dalam Konferensi</a:t>
            </a:r>
          </a:p>
          <a:p>
            <a:pPr marL="1203325" lvl="1" indent="-400050">
              <a:buClrTx/>
              <a:buSzPct val="100000"/>
              <a:buFont typeface="+mj-lt"/>
              <a:buAutoNum type="alphaLcPeriod"/>
            </a:pPr>
            <a:r>
              <a:rPr lang="id-ID" sz="2400" dirty="0" smtClean="0"/>
              <a:t>Pengalaman sebagai Pembicara</a:t>
            </a:r>
          </a:p>
          <a:p>
            <a:pPr marL="803275" indent="-400050">
              <a:buClrTx/>
              <a:buSzPct val="100000"/>
              <a:buFont typeface="+mj-lt"/>
              <a:buAutoNum type="arabicParenR"/>
            </a:pPr>
            <a:r>
              <a:rPr lang="id-ID" sz="2400" dirty="0" smtClean="0"/>
              <a:t>Riwayat Pekerjaan </a:t>
            </a:r>
          </a:p>
        </p:txBody>
      </p:sp>
    </p:spTree>
    <p:extLst>
      <p:ext uri="{BB962C8B-B14F-4D97-AF65-F5344CB8AC3E}">
        <p14:creationId xmlns:p14="http://schemas.microsoft.com/office/powerpoint/2010/main" xmlns="" val="591210597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68346"/>
          </a:xfrm>
        </p:spPr>
        <p:txBody>
          <a:bodyPr>
            <a:normAutofit/>
          </a:bodyPr>
          <a:lstStyle/>
          <a:p>
            <a:pPr lvl="0" algn="l"/>
            <a:r>
              <a:rPr lang="id-ID" sz="3600" b="1" dirty="0" smtClean="0"/>
              <a:t>Lembar Isian Portofolio 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3020875"/>
          </a:xfrm>
        </p:spPr>
        <p:txBody>
          <a:bodyPr>
            <a:noAutofit/>
          </a:bodyPr>
          <a:lstStyle/>
          <a:p>
            <a:pPr marL="3175" indent="-3175">
              <a:buClrTx/>
              <a:buSzPct val="100000"/>
              <a:buNone/>
            </a:pPr>
            <a:r>
              <a:rPr lang="id-ID" sz="2800" i="1" u="sng" dirty="0" smtClean="0"/>
              <a:t>4 Tahap :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800" dirty="0" smtClean="0"/>
              <a:t>Tahap 1	: Pertanyaan Refleksi (2 pertanyaan)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800" dirty="0" smtClean="0"/>
              <a:t>Tahap 2	: Persiapan (3 pertanyaan)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800" dirty="0" smtClean="0"/>
              <a:t>Tahap 3	: Pelaksanaan (1 pertanyaan)</a:t>
            </a:r>
          </a:p>
          <a:p>
            <a:pPr marL="803275" lvl="0" indent="-457200">
              <a:buClrTx/>
              <a:buSzPct val="100000"/>
              <a:buFont typeface="+mj-lt"/>
              <a:buAutoNum type="arabicParenR"/>
            </a:pPr>
            <a:r>
              <a:rPr lang="id-ID" sz="2800" dirty="0" smtClean="0"/>
              <a:t>Tahap 4	: Evaluasi (7 pertanyaan) </a:t>
            </a:r>
          </a:p>
        </p:txBody>
      </p:sp>
    </p:spTree>
    <p:extLst>
      <p:ext uri="{BB962C8B-B14F-4D97-AF65-F5344CB8AC3E}">
        <p14:creationId xmlns:p14="http://schemas.microsoft.com/office/powerpoint/2010/main" xmlns="" val="3064815391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68680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>
                <a:latin typeface="Calibri" pitchFamily="34" charset="0"/>
              </a:rPr>
              <a:t>Berkas Portofolio Pembelajaran Apoteker</a:t>
            </a:r>
            <a:r>
              <a:rPr lang="id-ID" sz="2000" i="1" dirty="0">
                <a:latin typeface="Calibri" pitchFamily="34" charset="0"/>
              </a:rPr>
              <a:t> </a:t>
            </a:r>
            <a:endParaRPr lang="id-ID" sz="2000" dirty="0">
              <a:latin typeface="Calibri" pitchFamily="34" charset="0"/>
            </a:endParaRP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  <a:endParaRPr lang="id-ID" sz="2000" dirty="0" smtClean="0">
              <a:latin typeface="Calibri" pitchFamily="34" charset="0"/>
            </a:endParaRPr>
          </a:p>
          <a:p>
            <a:pPr algn="ctr"/>
            <a:endParaRPr lang="id-ID" sz="2000" dirty="0">
              <a:latin typeface="Calibri" pitchFamily="34" charset="0"/>
            </a:endParaRPr>
          </a:p>
          <a:p>
            <a:pPr algn="ctr"/>
            <a:endParaRPr lang="id-ID" sz="2000" dirty="0" smtClean="0">
              <a:latin typeface="Calibri" pitchFamily="34" charset="0"/>
            </a:endParaRPr>
          </a:p>
          <a:p>
            <a:pPr algn="ctr"/>
            <a:endParaRPr lang="id-ID" sz="2000" dirty="0">
              <a:latin typeface="Calibri" pitchFamily="34" charset="0"/>
            </a:endParaRPr>
          </a:p>
          <a:p>
            <a:pPr algn="ctr"/>
            <a:endParaRPr lang="id-ID" sz="2000" dirty="0" smtClean="0">
              <a:latin typeface="Calibri" pitchFamily="34" charset="0"/>
            </a:endParaRPr>
          </a:p>
          <a:p>
            <a:pPr algn="ctr"/>
            <a:endParaRPr lang="id-ID" sz="2000" dirty="0">
              <a:latin typeface="Calibri" pitchFamily="34" charset="0"/>
            </a:endParaRPr>
          </a:p>
          <a:p>
            <a:pPr algn="ctr"/>
            <a:r>
              <a:rPr lang="id-ID" sz="2400" dirty="0">
                <a:latin typeface="Calibri" pitchFamily="34" charset="0"/>
              </a:rPr>
              <a:t>Nama Anggota	: ……………………..</a:t>
            </a:r>
          </a:p>
          <a:p>
            <a:pPr algn="ctr"/>
            <a:r>
              <a:rPr lang="id-ID" sz="24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400" dirty="0">
                <a:latin typeface="Calibri" pitchFamily="34" charset="0"/>
              </a:rPr>
              <a:t>Nomor Anggota	: ……………………..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i="1" dirty="0">
                <a:latin typeface="Calibri" pitchFamily="34" charset="0"/>
              </a:rPr>
              <a:t>Berkas ini terdiri dari:</a:t>
            </a:r>
            <a:endParaRPr lang="id-ID" sz="2000" dirty="0">
              <a:latin typeface="Calibri" pitchFamily="34" charset="0"/>
            </a:endParaRPr>
          </a:p>
          <a:p>
            <a:pPr lvl="0" algn="ctr"/>
            <a:r>
              <a:rPr lang="id-ID" sz="2000" i="1" dirty="0">
                <a:latin typeface="Calibri" pitchFamily="34" charset="0"/>
              </a:rPr>
              <a:t>Data pribadi pengisi portofolio</a:t>
            </a:r>
            <a:endParaRPr lang="id-ID" sz="2000" dirty="0">
              <a:latin typeface="Calibri" pitchFamily="34" charset="0"/>
            </a:endParaRPr>
          </a:p>
          <a:p>
            <a:pPr lvl="0" algn="ctr"/>
            <a:r>
              <a:rPr lang="id-ID" sz="2000" i="1" dirty="0">
                <a:latin typeface="Calibri" pitchFamily="34" charset="0"/>
              </a:rPr>
              <a:t>Lembar isian portofolio pembelajaran Apoteker</a:t>
            </a:r>
            <a:endParaRPr lang="id-ID" sz="2000" dirty="0">
              <a:latin typeface="Calibri" pitchFamily="34" charset="0"/>
            </a:endParaRPr>
          </a:p>
          <a:p>
            <a:pPr lvl="0" algn="ctr"/>
            <a:r>
              <a:rPr lang="id-ID" sz="2000" i="1" dirty="0">
                <a:latin typeface="Calibri" pitchFamily="34" charset="0"/>
              </a:rPr>
              <a:t>Rekapitulasi portofolio Apoteker</a:t>
            </a:r>
            <a:endParaRPr lang="id-ID" sz="2000" dirty="0">
              <a:latin typeface="Calibri" pitchFamily="34" charset="0"/>
            </a:endParaRP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endParaRPr lang="id-ID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83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/>
              <a:t>Data Pribadi</a:t>
            </a:r>
            <a:endParaRPr lang="id-ID" sz="2000" dirty="0"/>
          </a:p>
          <a:p>
            <a:pPr>
              <a:tabLst>
                <a:tab pos="2506663" algn="l"/>
                <a:tab pos="2876550" algn="l"/>
              </a:tabLst>
            </a:pPr>
            <a:r>
              <a:rPr lang="id-ID" sz="2000" dirty="0"/>
              <a:t>Nama	</a:t>
            </a:r>
            <a:r>
              <a:rPr lang="id-ID" sz="2000" dirty="0" smtClean="0"/>
              <a:t>:</a:t>
            </a:r>
            <a:r>
              <a:rPr lang="id-ID" sz="2000" dirty="0"/>
              <a:t>	__________________________________________</a:t>
            </a:r>
          </a:p>
          <a:p>
            <a:pPr>
              <a:tabLst>
                <a:tab pos="2506663" algn="l"/>
                <a:tab pos="2876550" algn="l"/>
              </a:tabLst>
            </a:pPr>
            <a:r>
              <a:rPr lang="id-ID" sz="2000" dirty="0"/>
              <a:t>Tempat/tanggal lahir	</a:t>
            </a:r>
            <a:r>
              <a:rPr lang="id-ID" sz="2000" dirty="0" smtClean="0"/>
              <a:t>:</a:t>
            </a:r>
            <a:r>
              <a:rPr lang="id-ID" sz="2000" dirty="0"/>
              <a:t>	__________________________________________</a:t>
            </a:r>
          </a:p>
          <a:p>
            <a:pPr>
              <a:tabLst>
                <a:tab pos="2506663" algn="l"/>
                <a:tab pos="2876550" algn="l"/>
              </a:tabLst>
            </a:pPr>
            <a:r>
              <a:rPr lang="id-ID" sz="2000" dirty="0"/>
              <a:t>Status	</a:t>
            </a:r>
            <a:r>
              <a:rPr lang="id-ID" sz="2000" dirty="0" smtClean="0"/>
              <a:t>:</a:t>
            </a:r>
            <a:r>
              <a:rPr lang="id-ID" sz="2000" dirty="0"/>
              <a:t>	Menikah/Belum Menikah *</a:t>
            </a:r>
          </a:p>
          <a:p>
            <a:pPr>
              <a:tabLst>
                <a:tab pos="2506663" algn="l"/>
                <a:tab pos="2876550" algn="l"/>
              </a:tabLst>
            </a:pPr>
            <a:r>
              <a:rPr lang="id-ID" sz="2000" dirty="0"/>
              <a:t>Agama	</a:t>
            </a:r>
            <a:r>
              <a:rPr lang="id-ID" sz="2000" dirty="0" smtClean="0"/>
              <a:t>:</a:t>
            </a:r>
            <a:r>
              <a:rPr lang="id-ID" sz="2000" dirty="0"/>
              <a:t>	__________________________________________</a:t>
            </a:r>
          </a:p>
          <a:p>
            <a:pPr>
              <a:tabLst>
                <a:tab pos="2506663" algn="l"/>
                <a:tab pos="2876550" algn="l"/>
              </a:tabLst>
            </a:pPr>
            <a:r>
              <a:rPr lang="id-ID" sz="2000" dirty="0"/>
              <a:t>Alamat tempat tinggal	:	__________________________________________</a:t>
            </a:r>
          </a:p>
          <a:p>
            <a:pPr>
              <a:tabLst>
                <a:tab pos="2506663" algn="l"/>
                <a:tab pos="2876550" algn="l"/>
              </a:tabLst>
            </a:pPr>
            <a:r>
              <a:rPr lang="id-ID" sz="2000" dirty="0"/>
              <a:t>Alamat surat menyurat`	:	__________________________________________</a:t>
            </a:r>
          </a:p>
          <a:p>
            <a:pPr>
              <a:tabLst>
                <a:tab pos="2506663" algn="l"/>
                <a:tab pos="2876550" algn="l"/>
              </a:tabLst>
            </a:pPr>
            <a:r>
              <a:rPr lang="id-ID" sz="2000" dirty="0"/>
              <a:t>Alamat email	</a:t>
            </a:r>
            <a:r>
              <a:rPr lang="id-ID" sz="2000" dirty="0" smtClean="0"/>
              <a:t>:</a:t>
            </a:r>
            <a:r>
              <a:rPr lang="id-ID" sz="2000" dirty="0"/>
              <a:t>	__________________________________________</a:t>
            </a:r>
          </a:p>
          <a:p>
            <a:pPr>
              <a:tabLst>
                <a:tab pos="2506663" algn="l"/>
                <a:tab pos="2876550" algn="l"/>
              </a:tabLst>
            </a:pPr>
            <a:r>
              <a:rPr lang="id-ID" sz="2000" dirty="0"/>
              <a:t>No telp/Handphone	</a:t>
            </a:r>
            <a:r>
              <a:rPr lang="id-ID" sz="2000" dirty="0" smtClean="0"/>
              <a:t>:</a:t>
            </a:r>
            <a:r>
              <a:rPr lang="id-ID" sz="2000" dirty="0"/>
              <a:t>	__________________________________________</a:t>
            </a:r>
          </a:p>
          <a:p>
            <a:pPr>
              <a:tabLst>
                <a:tab pos="2506663" algn="l"/>
                <a:tab pos="2876550" algn="l"/>
              </a:tabLst>
            </a:pPr>
            <a:r>
              <a:rPr lang="id-ID" sz="2000" dirty="0"/>
              <a:t> </a:t>
            </a:r>
          </a:p>
          <a:p>
            <a:pPr>
              <a:tabLst>
                <a:tab pos="2506663" algn="l"/>
                <a:tab pos="2876550" algn="l"/>
              </a:tabLst>
            </a:pPr>
            <a:r>
              <a:rPr lang="id-ID" sz="2000" b="1" dirty="0"/>
              <a:t>Riwayat Pendidikan </a:t>
            </a:r>
            <a:r>
              <a:rPr lang="id-ID" sz="2000" b="1" dirty="0" smtClean="0"/>
              <a:t>Formal :</a:t>
            </a:r>
          </a:p>
          <a:p>
            <a:pPr>
              <a:tabLst>
                <a:tab pos="2506663" algn="l"/>
                <a:tab pos="2876550" algn="l"/>
              </a:tabLst>
            </a:pPr>
            <a:endParaRPr lang="id-ID" sz="2000" b="1" dirty="0"/>
          </a:p>
          <a:p>
            <a:pPr>
              <a:tabLst>
                <a:tab pos="2506663" algn="l"/>
                <a:tab pos="2876550" algn="l"/>
              </a:tabLst>
            </a:pPr>
            <a:endParaRPr lang="id-ID" sz="2000" dirty="0"/>
          </a:p>
          <a:p>
            <a:endParaRPr lang="id-ID" sz="2000" dirty="0">
              <a:latin typeface="Calibri" pitchFamily="34" charset="0"/>
            </a:endParaRP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r>
              <a:rPr lang="id-ID" sz="2000" dirty="0">
                <a:latin typeface="Calibri" pitchFamily="34" charset="0"/>
              </a:rPr>
              <a:t> </a:t>
            </a:r>
          </a:p>
          <a:p>
            <a:pPr algn="ctr"/>
            <a:endParaRPr lang="id-ID" sz="2000" dirty="0">
              <a:latin typeface="Calibri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2" y="3995060"/>
          <a:ext cx="8153398" cy="2819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30495"/>
                <a:gridCol w="1630495"/>
                <a:gridCol w="3102638"/>
                <a:gridCol w="1789770"/>
              </a:tblGrid>
              <a:tr h="704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Tahun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Strata/ Profesi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Institusi Pendidikan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Predikat Kelulusan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20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4366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3767</TotalTime>
  <Words>10221</Words>
  <Application>Microsoft Office PowerPoint</Application>
  <PresentationFormat>On-screen Show (4:3)</PresentationFormat>
  <Paragraphs>2999</Paragraphs>
  <Slides>138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138</vt:i4>
      </vt:variant>
    </vt:vector>
  </HeadingPairs>
  <TitlesOfParts>
    <vt:vector size="140" baseType="lpstr">
      <vt:lpstr>Spectrum</vt:lpstr>
      <vt:lpstr>Parallax</vt:lpstr>
      <vt:lpstr>SISTEM RESERTIFIKASI DAN  SISTEM PEMBOBOTAN SKP</vt:lpstr>
      <vt:lpstr>Slide 2</vt:lpstr>
      <vt:lpstr>PP 51/2009 : Pekerjaan Kefarmasian</vt:lpstr>
      <vt:lpstr>PP 51/2009 : Pekerjaan Kefarmasian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PEMBOBOTAN SKP PRAKTEK</vt:lpstr>
      <vt:lpstr>BIDANG  PELAYANAN KEFARMASIAN (KOMUNITAS)</vt:lpstr>
      <vt:lpstr>Slide 20</vt:lpstr>
      <vt:lpstr>Slide 21</vt:lpstr>
      <vt:lpstr>BIDANG  PELAYANAN KEFARMASIAN  (RUMAH SAKIT)</vt:lpstr>
      <vt:lpstr>Slide 23</vt:lpstr>
      <vt:lpstr>Slide 24</vt:lpstr>
      <vt:lpstr>Slide 25</vt:lpstr>
      <vt:lpstr>Slide 26</vt:lpstr>
      <vt:lpstr>Slide 27</vt:lpstr>
      <vt:lpstr>BIDANG DISTRIBUSI</vt:lpstr>
      <vt:lpstr>Slide 29</vt:lpstr>
      <vt:lpstr>Slide 30</vt:lpstr>
      <vt:lpstr>Slide 31</vt:lpstr>
      <vt:lpstr>BIDANG INDUSTRI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PEMBOBOTAN SKP PEMBELAJARAN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BORANG REGISTRASI</vt:lpstr>
      <vt:lpstr>Slide 50</vt:lpstr>
      <vt:lpstr>Slide 51</vt:lpstr>
      <vt:lpstr>Slide 52</vt:lpstr>
      <vt:lpstr>BORANG PENILAIAN DIRI</vt:lpstr>
      <vt:lpstr>Slide 54</vt:lpstr>
      <vt:lpstr>Slide 55</vt:lpstr>
      <vt:lpstr>Slide 56</vt:lpstr>
      <vt:lpstr>BORANG PRAKTIK PROFESI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INSTRUMEN PRAKTIK PROFESI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 Langkah menyusun RPD </vt:lpstr>
      <vt:lpstr> Langkah menyusun RPD </vt:lpstr>
      <vt:lpstr>BORANG RENCANA PENGEMBANGAN DIRI (RPD)</vt:lpstr>
      <vt:lpstr>Slide 92</vt:lpstr>
      <vt:lpstr>Slide 93</vt:lpstr>
      <vt:lpstr>BERKAS PORTOFOLIO</vt:lpstr>
      <vt:lpstr>STANDAR KOMPETENSI APOTEKER  INDONESIA</vt:lpstr>
      <vt:lpstr>Portofolio Data Pribadi</vt:lpstr>
      <vt:lpstr>Lembar Isian Portofolio Pembelajaran</vt:lpstr>
      <vt:lpstr>Slide 98</vt:lpstr>
      <vt:lpstr>Slide 99</vt:lpstr>
      <vt:lpstr>Slide 100</vt:lpstr>
      <vt:lpstr>Slide 101</vt:lpstr>
      <vt:lpstr>Slide 102</vt:lpstr>
      <vt:lpstr>Slide 103</vt:lpstr>
      <vt:lpstr>Slide 104</vt:lpstr>
      <vt:lpstr>Slide 105</vt:lpstr>
      <vt:lpstr>Slide 106</vt:lpstr>
      <vt:lpstr>Slide 107</vt:lpstr>
      <vt:lpstr>Slide 108</vt:lpstr>
      <vt:lpstr>Slide 109</vt:lpstr>
      <vt:lpstr>Slide 110</vt:lpstr>
      <vt:lpstr>Slide 111</vt:lpstr>
      <vt:lpstr>Slide 112</vt:lpstr>
      <vt:lpstr>Slide 113</vt:lpstr>
      <vt:lpstr>Slide 114</vt:lpstr>
      <vt:lpstr>Slide 115</vt:lpstr>
      <vt:lpstr>Slide 116</vt:lpstr>
      <vt:lpstr>Slide 117</vt:lpstr>
      <vt:lpstr>Slide 118</vt:lpstr>
      <vt:lpstr>Slide 119</vt:lpstr>
      <vt:lpstr>SKP DALAM DINAMIKA  MOBILITAS ANGGOTA</vt:lpstr>
      <vt:lpstr>Slide 121</vt:lpstr>
      <vt:lpstr>“Ketidak berhasilan” Resertifikasi</vt:lpstr>
      <vt:lpstr>PETUNJUK TEKNIS  TATA CARA PENGAJUAN PENILAIAN DAN PENGAKUAN SATUAN KREDIT PARTISIPASI (SKP) PROGRAM PENGEMBANGAN PENDIDIKAN APOTEKER BERKELANJUTAN (P2AB) IKATAN APOTEKER INDONESIA</vt:lpstr>
      <vt:lpstr>Slide 124</vt:lpstr>
      <vt:lpstr>Slide 125</vt:lpstr>
      <vt:lpstr>Slide 126</vt:lpstr>
      <vt:lpstr>Slide 127</vt:lpstr>
      <vt:lpstr>Slide 128</vt:lpstr>
      <vt:lpstr>Slide 129</vt:lpstr>
      <vt:lpstr>Slide 130</vt:lpstr>
      <vt:lpstr>Slide 131</vt:lpstr>
      <vt:lpstr>Slide 132</vt:lpstr>
      <vt:lpstr>Slide 133</vt:lpstr>
      <vt:lpstr>Slide 134</vt:lpstr>
      <vt:lpstr>Slide 135</vt:lpstr>
      <vt:lpstr>Slide 136</vt:lpstr>
      <vt:lpstr>Slide 137</vt:lpstr>
      <vt:lpstr>Slide 138</vt:lpstr>
    </vt:vector>
  </TitlesOfParts>
  <Company>Ikatan Apoteker Indonesia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Continuing Professional Development</dc:title>
  <dc:creator>Nurul Falah</dc:creator>
  <cp:lastModifiedBy>vaio</cp:lastModifiedBy>
  <cp:revision>287</cp:revision>
  <cp:lastPrinted>2012-02-26T22:26:35Z</cp:lastPrinted>
  <dcterms:created xsi:type="dcterms:W3CDTF">2012-02-24T10:27:26Z</dcterms:created>
  <dcterms:modified xsi:type="dcterms:W3CDTF">2015-08-31T13:25:17Z</dcterms:modified>
</cp:coreProperties>
</file>